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61" r:id="rId2"/>
    <p:sldMasterId id="2147483662" r:id="rId3"/>
  </p:sldMasterIdLst>
  <p:notesMasterIdLst>
    <p:notesMasterId r:id="rId27"/>
  </p:notesMasterIdLst>
  <p:handoutMasterIdLst>
    <p:handoutMasterId r:id="rId28"/>
  </p:handoutMasterIdLst>
  <p:sldIdLst>
    <p:sldId id="451" r:id="rId4"/>
    <p:sldId id="655" r:id="rId5"/>
    <p:sldId id="629" r:id="rId6"/>
    <p:sldId id="633" r:id="rId7"/>
    <p:sldId id="634" r:id="rId8"/>
    <p:sldId id="635" r:id="rId9"/>
    <p:sldId id="645" r:id="rId10"/>
    <p:sldId id="637" r:id="rId11"/>
    <p:sldId id="638" r:id="rId12"/>
    <p:sldId id="639" r:id="rId13"/>
    <p:sldId id="640" r:id="rId14"/>
    <p:sldId id="647" r:id="rId15"/>
    <p:sldId id="643" r:id="rId16"/>
    <p:sldId id="642" r:id="rId17"/>
    <p:sldId id="641" r:id="rId18"/>
    <p:sldId id="648" r:id="rId19"/>
    <p:sldId id="649" r:id="rId20"/>
    <p:sldId id="631" r:id="rId21"/>
    <p:sldId id="650" r:id="rId22"/>
    <p:sldId id="651" r:id="rId23"/>
    <p:sldId id="652" r:id="rId24"/>
    <p:sldId id="653" r:id="rId25"/>
    <p:sldId id="654" r:id="rId26"/>
  </p:sldIdLst>
  <p:sldSz cx="9144000" cy="6858000" type="screen4x3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CC3300"/>
    <a:srgbClr val="FF0000"/>
    <a:srgbClr val="FFFF00"/>
    <a:srgbClr val="5F5F5F"/>
    <a:srgbClr val="969696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8AA76-5459-4616-A709-3337DD64573B}" v="2" dt="2023-06-27T07:33:57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 autoAdjust="0"/>
  </p:normalViewPr>
  <p:slideViewPr>
    <p:cSldViewPr>
      <p:cViewPr varScale="1">
        <p:scale>
          <a:sx n="127" d="100"/>
          <a:sy n="127" d="100"/>
        </p:scale>
        <p:origin x="456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12"/>
    </p:cViewPr>
  </p:sorterViewPr>
  <p:notesViewPr>
    <p:cSldViewPr>
      <p:cViewPr varScale="1">
        <p:scale>
          <a:sx n="53" d="100"/>
          <a:sy n="53" d="100"/>
        </p:scale>
        <p:origin x="-19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üenbrink, Kai" userId="88226c06-0aca-477e-b0de-0e18cf857580" providerId="ADAL" clId="{9358AA76-5459-4616-A709-3337DD64573B}"/>
    <pc:docChg chg="modSld">
      <pc:chgData name="Rüenbrink, Kai" userId="88226c06-0aca-477e-b0de-0e18cf857580" providerId="ADAL" clId="{9358AA76-5459-4616-A709-3337DD64573B}" dt="2023-06-27T07:33:57.624" v="1"/>
      <pc:docMkLst>
        <pc:docMk/>
      </pc:docMkLst>
      <pc:sldChg chg="modAnim">
        <pc:chgData name="Rüenbrink, Kai" userId="88226c06-0aca-477e-b0de-0e18cf857580" providerId="ADAL" clId="{9358AA76-5459-4616-A709-3337DD64573B}" dt="2023-06-27T07:33:57.624" v="1"/>
        <pc:sldMkLst>
          <pc:docMk/>
          <pc:sldMk cId="2504972912" sldId="6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594483AF-FA73-425A-89FB-F3B81407D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321" cy="4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99EBC105-8087-4AAE-8659-DA3410DA74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860" y="0"/>
            <a:ext cx="2877756" cy="4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B6FB1A83-1E47-4F22-8D7E-B252C4B1C8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4306"/>
            <a:ext cx="2953321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5218AFB9-E67C-480D-B7C8-ADBA4F81B2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860" y="9414306"/>
            <a:ext cx="287775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7B3C4A2-629E-4D2F-8E80-225308FE3B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93DF325-341A-4DE0-908A-0CED2F94C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50" cy="4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C6B4B74-35BB-4315-B013-4C701A6229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226" y="0"/>
            <a:ext cx="2945449" cy="4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82AE7A4-CBDF-44CE-9A43-2785B271B0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7957683-DEA2-4519-BDDD-DA488D13DD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77" y="4716042"/>
            <a:ext cx="4984122" cy="44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73D6179-AFBF-4EC1-8882-CC815694BA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68"/>
            <a:ext cx="2945450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59361463-C629-47C9-A873-9D79593CF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26" y="9430468"/>
            <a:ext cx="2945449" cy="49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3" tIns="46262" rIns="92523" bIns="4626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074522E5-3FDE-448B-94E5-04679E4C878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721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168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775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660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17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19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717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4852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278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913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442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318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98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0637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074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20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26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603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48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594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073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3FDA2E-CD16-46D7-B568-462C7C11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0E6D8FD-D83D-464B-A9E6-460567D6DC21}" type="slidenum">
              <a:rPr lang="de-DE" altLang="de-DE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9285B1-8DB8-4189-A78B-FB6CB6584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52B757-2739-4CCC-BAB6-0A856639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00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00E2AB6-713F-479E-8035-26FB7529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75" y="6540500"/>
            <a:ext cx="1587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00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84B34-A0F0-4BBF-9B41-D5D61A76A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1288" cy="68580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6" name="Picture 6" descr="logo_dhs">
            <a:extLst>
              <a:ext uri="{FF2B5EF4-FFF2-40B4-BE49-F238E27FC236}">
                <a16:creationId xmlns:a16="http://schemas.microsoft.com/office/drawing/2014/main" id="{9FA96733-D6A6-4B9D-BD97-94067CC9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734050"/>
            <a:ext cx="18700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4050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77935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76238"/>
            <a:ext cx="2019300" cy="61007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76238"/>
            <a:ext cx="5905500" cy="61007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63552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76238"/>
            <a:ext cx="8077200" cy="61007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65611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7881938" cy="8207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0375" y="1435100"/>
            <a:ext cx="3960813" cy="5041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5100"/>
            <a:ext cx="3960812" cy="5041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5485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7626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5123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75978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268413"/>
            <a:ext cx="40671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9950" y="1268413"/>
            <a:ext cx="40687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236490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9123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6562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269189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121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26400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17859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88641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7025" y="376238"/>
            <a:ext cx="2071688" cy="6292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76238"/>
            <a:ext cx="6067425" cy="6292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36230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E68689DE-7749-4DA8-87CE-0A33D311A5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 b="1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5" descr="TNS_Infratest_RGB_white_filled_grey_letters">
            <a:extLst>
              <a:ext uri="{FF2B5EF4-FFF2-40B4-BE49-F238E27FC236}">
                <a16:creationId xmlns:a16="http://schemas.microsoft.com/office/drawing/2014/main" id="{FBDF90F6-3D80-4B36-A7EE-8E5622B338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388" y="6122988"/>
            <a:ext cx="13287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2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821238"/>
            <a:ext cx="8456612" cy="7191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/>
              <a:t>Untertitelmasters durch Klicken bearbeiten</a:t>
            </a:r>
          </a:p>
        </p:txBody>
      </p:sp>
      <p:sp>
        <p:nvSpPr>
          <p:cNvPr id="1512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788" y="3892550"/>
            <a:ext cx="8456612" cy="90011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1824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9215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1379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1711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0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31701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9833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96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699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880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0690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8019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013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435100"/>
            <a:ext cx="3960813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5100"/>
            <a:ext cx="3960812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31043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68508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49188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186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66659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334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9591A5-1BF8-4042-B9A6-EC87BFA0F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238"/>
            <a:ext cx="78819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E1553A-EF31-4DD8-8C6A-B3029581C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35100"/>
            <a:ext cx="807402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Mastertextformat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BF10EE-A5CC-4711-9A6B-D04D1E9F0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75" y="6540500"/>
            <a:ext cx="1587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000">
              <a:solidFill>
                <a:schemeClr val="tx1"/>
              </a:solidFill>
              <a:effectLst/>
            </a:endParaRPr>
          </a:p>
        </p:txBody>
      </p:sp>
      <p:pic>
        <p:nvPicPr>
          <p:cNvPr id="1029" name="Picture 5" descr="Logo_DHS">
            <a:extLst>
              <a:ext uri="{FF2B5EF4-FFF2-40B4-BE49-F238E27FC236}">
                <a16:creationId xmlns:a16="http://schemas.microsoft.com/office/drawing/2014/main" id="{827AD129-15FE-45EE-B4FE-9357E591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6" name="Rectangle 6">
            <a:extLst>
              <a:ext uri="{FF2B5EF4-FFF2-40B4-BE49-F238E27FC236}">
                <a16:creationId xmlns:a16="http://schemas.microsoft.com/office/drawing/2014/main" id="{6E6BC7BE-DC02-423D-A2DC-995FB025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1288" cy="68580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675847" name="Line 7">
            <a:extLst>
              <a:ext uri="{FF2B5EF4-FFF2-40B4-BE49-F238E27FC236}">
                <a16:creationId xmlns:a16="http://schemas.microsoft.com/office/drawing/2014/main" id="{182A2B5E-4EC6-4FD5-8E70-4D6327F8B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76325"/>
            <a:ext cx="8077200" cy="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9pPr>
    </p:titleStyle>
    <p:bodyStyle>
      <a:lvl1pPr marL="355600" indent="-355600" algn="l" rtl="0" eaLnBrk="0" fontAlgn="base" hangingPunct="0">
        <a:lnSpc>
          <a:spcPct val="120000"/>
        </a:lnSpc>
        <a:spcBef>
          <a:spcPct val="0"/>
        </a:spcBef>
        <a:spcAft>
          <a:spcPct val="60000"/>
        </a:spcAft>
        <a:buClr>
          <a:srgbClr val="CC0000"/>
        </a:buClr>
        <a:buFont typeface="Wingdings" panose="05000000000000000000" pitchFamily="2" charset="2"/>
        <a:buChar char="n"/>
        <a:defRPr sz="3000">
          <a:solidFill>
            <a:srgbClr val="434343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lnSpc>
          <a:spcPct val="120000"/>
        </a:lnSpc>
        <a:spcBef>
          <a:spcPct val="0"/>
        </a:spcBef>
        <a:spcAft>
          <a:spcPct val="60000"/>
        </a:spcAft>
        <a:buClr>
          <a:srgbClr val="CC0000"/>
        </a:buClr>
        <a:buSzPct val="70000"/>
        <a:buFont typeface="Wingdings" panose="05000000000000000000" pitchFamily="2" charset="2"/>
        <a:buChar char="o"/>
        <a:defRPr sz="2400">
          <a:solidFill>
            <a:srgbClr val="434343"/>
          </a:solidFill>
          <a:latin typeface="+mn-lt"/>
        </a:defRPr>
      </a:lvl2pPr>
      <a:lvl3pPr marL="855663" indent="-223838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•"/>
        <a:defRPr sz="2000">
          <a:solidFill>
            <a:srgbClr val="434343"/>
          </a:solidFill>
          <a:latin typeface="+mn-lt"/>
        </a:defRPr>
      </a:lvl3pPr>
      <a:lvl4pPr marL="1711325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–"/>
        <a:defRPr sz="2000">
          <a:solidFill>
            <a:srgbClr val="434343"/>
          </a:solidFill>
          <a:latin typeface="+mn-lt"/>
        </a:defRPr>
      </a:lvl4pPr>
      <a:lvl5pPr marL="21193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5pPr>
      <a:lvl6pPr marL="25765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6pPr>
      <a:lvl7pPr marL="30337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7pPr>
      <a:lvl8pPr marL="34909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8pPr>
      <a:lvl9pPr marL="39481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46294D-5532-44B4-94EA-F7370F9B6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268413"/>
            <a:ext cx="82883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Mastertextformat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8E8FF5-4D6E-4AF4-9198-45A87F6E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75" y="6540500"/>
            <a:ext cx="1587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>
            <a:spAutoFit/>
          </a:bodyPr>
          <a:lstStyle>
            <a:lvl1pPr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00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Logo_DHS">
            <a:extLst>
              <a:ext uri="{FF2B5EF4-FFF2-40B4-BE49-F238E27FC236}">
                <a16:creationId xmlns:a16="http://schemas.microsoft.com/office/drawing/2014/main" id="{9619D846-4D23-4E2B-BEA3-72785362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829" name="Rectangle 5">
            <a:extLst>
              <a:ext uri="{FF2B5EF4-FFF2-40B4-BE49-F238E27FC236}">
                <a16:creationId xmlns:a16="http://schemas.microsoft.com/office/drawing/2014/main" id="{3FACA95E-FBA1-43A4-91C2-876C4765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1288" cy="68580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101830" name="Line 6">
            <a:extLst>
              <a:ext uri="{FF2B5EF4-FFF2-40B4-BE49-F238E27FC236}">
                <a16:creationId xmlns:a16="http://schemas.microsoft.com/office/drawing/2014/main" id="{3CB8871A-6DFE-476F-8019-6F977F64F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52513"/>
            <a:ext cx="8456613" cy="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7E13FDC-637B-4349-983D-E1F2DFC9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238"/>
            <a:ext cx="78819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Times New Roman" pitchFamily="18" charset="0"/>
        </a:defRPr>
      </a:lvl9pPr>
    </p:titleStyle>
    <p:bodyStyle>
      <a:lvl1pPr marL="355600" indent="-355600" algn="l" rtl="0" eaLnBrk="0" fontAlgn="base" hangingPunct="0">
        <a:lnSpc>
          <a:spcPct val="120000"/>
        </a:lnSpc>
        <a:spcBef>
          <a:spcPct val="0"/>
        </a:spcBef>
        <a:spcAft>
          <a:spcPct val="60000"/>
        </a:spcAft>
        <a:buClr>
          <a:srgbClr val="CC0000"/>
        </a:buClr>
        <a:buFont typeface="Wingdings" panose="05000000000000000000" pitchFamily="2" charset="2"/>
        <a:buChar char="n"/>
        <a:defRPr sz="1900">
          <a:solidFill>
            <a:srgbClr val="434343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lnSpc>
          <a:spcPct val="120000"/>
        </a:lnSpc>
        <a:spcBef>
          <a:spcPct val="0"/>
        </a:spcBef>
        <a:spcAft>
          <a:spcPct val="60000"/>
        </a:spcAft>
        <a:buClr>
          <a:srgbClr val="CC0000"/>
        </a:buClr>
        <a:buSzPct val="70000"/>
        <a:buFont typeface="Wingdings" panose="05000000000000000000" pitchFamily="2" charset="2"/>
        <a:buChar char="o"/>
        <a:defRPr sz="1600">
          <a:solidFill>
            <a:srgbClr val="434343"/>
          </a:solidFill>
          <a:latin typeface="+mn-lt"/>
        </a:defRPr>
      </a:lvl2pPr>
      <a:lvl3pPr marL="855663" indent="-223838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•"/>
        <a:defRPr sz="2000">
          <a:solidFill>
            <a:srgbClr val="434343"/>
          </a:solidFill>
          <a:latin typeface="+mn-lt"/>
        </a:defRPr>
      </a:lvl3pPr>
      <a:lvl4pPr marL="1711325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–"/>
        <a:defRPr sz="2000">
          <a:solidFill>
            <a:srgbClr val="434343"/>
          </a:solidFill>
          <a:latin typeface="+mn-lt"/>
        </a:defRPr>
      </a:lvl4pPr>
      <a:lvl5pPr marL="2119313" indent="-228600" algn="l" rtl="0" eaLnBrk="0" fontAlgn="base" hangingPunct="0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5pPr>
      <a:lvl6pPr marL="2576513" indent="-228600" algn="l" rtl="0" fontAlgn="base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6pPr>
      <a:lvl7pPr marL="3033713" indent="-228600" algn="l" rtl="0" fontAlgn="base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7pPr>
      <a:lvl8pPr marL="3490913" indent="-228600" algn="l" rtl="0" fontAlgn="base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8pPr>
      <a:lvl9pPr marL="3948113" indent="-228600" algn="l" rtl="0" fontAlgn="base">
        <a:lnSpc>
          <a:spcPct val="15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43434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94C561-FB28-44FD-B9F7-46BF9E77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34963" y="1441450"/>
            <a:ext cx="8424862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18FC8B-95F9-4D95-A4C5-6C8E75399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Klicken Sie, um das Titelformat 26pt schwarz</a:t>
            </a:r>
          </a:p>
        </p:txBody>
      </p:sp>
      <p:pic>
        <p:nvPicPr>
          <p:cNvPr id="3076" name="Picture 4" descr="TNS_Infratest_RGB_white_filled_grey_letters">
            <a:extLst>
              <a:ext uri="{FF2B5EF4-FFF2-40B4-BE49-F238E27FC236}">
                <a16:creationId xmlns:a16="http://schemas.microsoft.com/office/drawing/2014/main" id="{2CF63022-177A-4C1C-A47A-D50193E38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388" y="6122988"/>
            <a:ext cx="13287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1429" name="Freeform 5">
            <a:extLst>
              <a:ext uri="{FF2B5EF4-FFF2-40B4-BE49-F238E27FC236}">
                <a16:creationId xmlns:a16="http://schemas.microsoft.com/office/drawing/2014/main" id="{ABE9C42E-6944-466E-8A11-DA8090BF80E0}"/>
              </a:ext>
            </a:extLst>
          </p:cNvPr>
          <p:cNvSpPr>
            <a:spLocks/>
          </p:cNvSpPr>
          <p:nvPr userDrawn="1"/>
        </p:nvSpPr>
        <p:spPr bwMode="gray">
          <a:xfrm>
            <a:off x="1598613" y="6122988"/>
            <a:ext cx="7350125" cy="604837"/>
          </a:xfrm>
          <a:custGeom>
            <a:avLst/>
            <a:gdLst>
              <a:gd name="T0" fmla="*/ 515 w 18908"/>
              <a:gd name="T1" fmla="*/ 0 h 1559"/>
              <a:gd name="T2" fmla="*/ 353 w 18908"/>
              <a:gd name="T3" fmla="*/ 84 h 1559"/>
              <a:gd name="T4" fmla="*/ 80 w 18908"/>
              <a:gd name="T5" fmla="*/ 368 h 1559"/>
              <a:gd name="T6" fmla="*/ 0 w 18908"/>
              <a:gd name="T7" fmla="*/ 536 h 1559"/>
              <a:gd name="T8" fmla="*/ 0 w 18908"/>
              <a:gd name="T9" fmla="*/ 1481 h 1559"/>
              <a:gd name="T10" fmla="*/ 76 w 18908"/>
              <a:gd name="T11" fmla="*/ 1559 h 1559"/>
              <a:gd name="T12" fmla="*/ 18396 w 18908"/>
              <a:gd name="T13" fmla="*/ 1559 h 1559"/>
              <a:gd name="T14" fmla="*/ 18558 w 18908"/>
              <a:gd name="T15" fmla="*/ 1475 h 1559"/>
              <a:gd name="T16" fmla="*/ 18829 w 18908"/>
              <a:gd name="T17" fmla="*/ 1193 h 1559"/>
              <a:gd name="T18" fmla="*/ 18855 w 18908"/>
              <a:gd name="T19" fmla="*/ 1163 h 1559"/>
              <a:gd name="T20" fmla="*/ 18854 w 18908"/>
              <a:gd name="T21" fmla="*/ 1163 h 1559"/>
              <a:gd name="T22" fmla="*/ 18908 w 18908"/>
              <a:gd name="T23" fmla="*/ 1024 h 1559"/>
              <a:gd name="T24" fmla="*/ 18908 w 18908"/>
              <a:gd name="T25" fmla="*/ 555 h 1559"/>
              <a:gd name="T26" fmla="*/ 18908 w 18908"/>
              <a:gd name="T27" fmla="*/ 79 h 1559"/>
              <a:gd name="T28" fmla="*/ 18834 w 18908"/>
              <a:gd name="T29" fmla="*/ 0 h 1559"/>
              <a:gd name="T30" fmla="*/ 515 w 18908"/>
              <a:gd name="T31" fmla="*/ 0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908" h="1559">
                <a:moveTo>
                  <a:pt x="515" y="0"/>
                </a:moveTo>
                <a:cubicBezTo>
                  <a:pt x="454" y="0"/>
                  <a:pt x="398" y="37"/>
                  <a:pt x="353" y="84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36" y="415"/>
                  <a:pt x="0" y="473"/>
                  <a:pt x="0" y="536"/>
                </a:cubicBezTo>
                <a:cubicBezTo>
                  <a:pt x="0" y="1481"/>
                  <a:pt x="0" y="1481"/>
                  <a:pt x="0" y="1481"/>
                </a:cubicBezTo>
                <a:cubicBezTo>
                  <a:pt x="0" y="1523"/>
                  <a:pt x="34" y="1559"/>
                  <a:pt x="76" y="1559"/>
                </a:cubicBezTo>
                <a:cubicBezTo>
                  <a:pt x="991" y="1559"/>
                  <a:pt x="18396" y="1559"/>
                  <a:pt x="18396" y="1559"/>
                </a:cubicBezTo>
                <a:cubicBezTo>
                  <a:pt x="18456" y="1559"/>
                  <a:pt x="18512" y="1522"/>
                  <a:pt x="18558" y="1475"/>
                </a:cubicBezTo>
                <a:cubicBezTo>
                  <a:pt x="18829" y="1193"/>
                  <a:pt x="18829" y="1193"/>
                  <a:pt x="18829" y="1193"/>
                </a:cubicBezTo>
                <a:cubicBezTo>
                  <a:pt x="18838" y="1183"/>
                  <a:pt x="18847" y="1173"/>
                  <a:pt x="18855" y="1163"/>
                </a:cubicBezTo>
                <a:cubicBezTo>
                  <a:pt x="18854" y="1163"/>
                  <a:pt x="18854" y="1163"/>
                  <a:pt x="18854" y="1163"/>
                </a:cubicBezTo>
                <a:cubicBezTo>
                  <a:pt x="18886" y="1122"/>
                  <a:pt x="18908" y="1075"/>
                  <a:pt x="18908" y="1024"/>
                </a:cubicBezTo>
                <a:cubicBezTo>
                  <a:pt x="18908" y="555"/>
                  <a:pt x="18908" y="555"/>
                  <a:pt x="18908" y="555"/>
                </a:cubicBezTo>
                <a:lnTo>
                  <a:pt x="18908" y="79"/>
                </a:lnTo>
                <a:cubicBezTo>
                  <a:pt x="18908" y="35"/>
                  <a:pt x="18875" y="0"/>
                  <a:pt x="18834" y="0"/>
                </a:cubicBezTo>
                <a:cubicBezTo>
                  <a:pt x="17919" y="0"/>
                  <a:pt x="515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56">
            <a:extLst>
              <a:ext uri="{FF2B5EF4-FFF2-40B4-BE49-F238E27FC236}">
                <a16:creationId xmlns:a16="http://schemas.microsoft.com/office/drawing/2014/main" id="{0545DEA0-E3F1-4C9C-8E24-3960FF613CFC}"/>
              </a:ext>
            </a:extLst>
          </p:cNvPr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gray">
          <a:xfrm>
            <a:off x="1844675" y="6256338"/>
            <a:ext cx="53721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999999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800">
                <a:solidFill>
                  <a:srgbClr val="999999"/>
                </a:solidFill>
                <a:effectLst/>
              </a:rPr>
              <a:t>Social Marketing</a:t>
            </a:r>
          </a:p>
          <a:p>
            <a:pPr algn="l" eaLnBrk="1" hangingPunct="1">
              <a:buClr>
                <a:srgbClr val="999999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800">
                <a:solidFill>
                  <a:srgbClr val="999999"/>
                </a:solidFill>
                <a:effectLst/>
              </a:rPr>
              <a:t>Deutscher Spendenmonitor 2009</a:t>
            </a:r>
          </a:p>
          <a:p>
            <a:pPr algn="l" eaLnBrk="1" hangingPunct="1">
              <a:buClr>
                <a:srgbClr val="999999"/>
              </a:buClr>
              <a:buSzPct val="100000"/>
              <a:buFont typeface="Arial" panose="020B0604020202020204" pitchFamily="34" charset="0"/>
              <a:buNone/>
            </a:pPr>
            <a:endParaRPr lang="de-DE" altLang="de-DE" sz="800">
              <a:solidFill>
                <a:srgbClr val="999999"/>
              </a:solidFill>
              <a:effectLst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726AAFA-4ACF-4772-965B-DFCAE893DC8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880350" y="6481763"/>
            <a:ext cx="92868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1000">
                <a:solidFill>
                  <a:schemeClr val="bg2"/>
                </a:solidFill>
                <a:effectLst/>
              </a:rPr>
              <a:t> Grafik </a:t>
            </a:r>
            <a:fld id="{4E06337C-63F0-4886-A543-CA3A779D773A}" type="slidenum">
              <a:rPr lang="de-DE" altLang="de-DE" sz="1000">
                <a:solidFill>
                  <a:schemeClr val="bg2"/>
                </a:solidFill>
                <a:effectLst/>
              </a:rPr>
              <a:pPr algn="r" eaLnBrk="1" hangingPunct="1">
                <a:buClr>
                  <a:schemeClr val="tx1"/>
                </a:buClr>
                <a:buSzPct val="80000"/>
                <a:buFont typeface="Wingdings" panose="05000000000000000000" pitchFamily="2" charset="2"/>
                <a:buNone/>
              </a:pPr>
              <a:t>‹Nr.›</a:t>
            </a:fld>
            <a:endParaRPr lang="de-DE" altLang="de-DE" sz="1000">
              <a:solidFill>
                <a:schemeClr val="bg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anose="05000000000000000000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anose="05000000000000000000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anose="05000000000000000000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8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614376" y="261611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strike="noStrike" dirty="0">
                <a:solidFill>
                  <a:schemeClr val="tx1"/>
                </a:solidFill>
                <a:effectLst/>
                <a:latin typeface="+mn-lt"/>
              </a:rPr>
              <a:t>Experiences and perspectives on access to medical devices, including challenges related to affordability, availability, and quality</a:t>
            </a:r>
            <a:endParaRPr lang="de-DE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FC3916-46C8-AB48-A4C0-F7A34EBF6EBE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  <p:pic>
        <p:nvPicPr>
          <p:cNvPr id="5" name="Grafik 4" descr="Ein Bild, das Grafiken, Text, Grafikdesign, Clipart enthält.&#10;&#10;Automatisch generierte Beschreibung">
            <a:extLst>
              <a:ext uri="{FF2B5EF4-FFF2-40B4-BE49-F238E27FC236}">
                <a16:creationId xmlns:a16="http://schemas.microsoft.com/office/drawing/2014/main" id="{D108CB7B-E420-DB28-4CB6-464AF53B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8331"/>
            <a:ext cx="1689007" cy="11266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90B0A0-D5DE-2521-BCC0-AEDE00844663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2018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our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7" name="Grafik 6" descr="Ein Bild, das Text, Screenshot, Brief, Dokument enthält.&#10;&#10;Automatisch generierte Beschreibung">
            <a:extLst>
              <a:ext uri="{FF2B5EF4-FFF2-40B4-BE49-F238E27FC236}">
                <a16:creationId xmlns:a16="http://schemas.microsoft.com/office/drawing/2014/main" id="{25E49B68-4513-1AAC-F67B-79F1F3144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/>
          <a:stretch/>
        </p:blipFill>
        <p:spPr>
          <a:xfrm>
            <a:off x="518549" y="1723002"/>
            <a:ext cx="3902889" cy="474777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9" name="Grafik 8" descr="Ein Bild, das Text, Brief, Screenshot, Schrift enthält.&#10;&#10;Automatisch generierte Beschreibung">
            <a:extLst>
              <a:ext uri="{FF2B5EF4-FFF2-40B4-BE49-F238E27FC236}">
                <a16:creationId xmlns:a16="http://schemas.microsoft.com/office/drawing/2014/main" id="{15F28971-11D9-C6A7-C036-008CA537C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0" y="1366898"/>
            <a:ext cx="3902889" cy="528149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C6290F-6F5C-CADD-7051-F5166A2BE398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088845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Did we get an answer?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our activities II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8" name="Grafik 7" descr="Daumen runter Silhouette">
            <a:extLst>
              <a:ext uri="{FF2B5EF4-FFF2-40B4-BE49-F238E27FC236}">
                <a16:creationId xmlns:a16="http://schemas.microsoft.com/office/drawing/2014/main" id="{8DA973F7-100D-603B-B796-E321366F5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5396" y="2842940"/>
            <a:ext cx="2329408" cy="23294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600130-121C-5277-30F9-141678AA7B5F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F8ED1B-FACE-E332-55FF-453244026624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2338428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2021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our activities III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11" name="Grafik 10" descr="Ein Bild, das Text, Brief, Screenshot, Papier enthält.&#10;&#10;Automatisch generierte Beschreibung">
            <a:extLst>
              <a:ext uri="{FF2B5EF4-FFF2-40B4-BE49-F238E27FC236}">
                <a16:creationId xmlns:a16="http://schemas.microsoft.com/office/drawing/2014/main" id="{749B7059-EA7A-5BB8-28C5-8462D196A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3" y="1744285"/>
            <a:ext cx="3551251" cy="5086457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8" name="Grafik 7" descr="Ein Bild, das Text, Brief, Screenshot, Schrift enthält.&#10;&#10;Automatisch generierte Beschreibung">
            <a:extLst>
              <a:ext uri="{FF2B5EF4-FFF2-40B4-BE49-F238E27FC236}">
                <a16:creationId xmlns:a16="http://schemas.microsoft.com/office/drawing/2014/main" id="{CD5FC865-D302-D4FB-74F9-E60F7E7E6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02" y="1486694"/>
            <a:ext cx="3551251" cy="504189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24C2299-D4C7-C1EE-7F95-EB1A77BF2D46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F662A2-8421-6379-E317-4B50876C6E52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109554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Did we get an answer?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activities IV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8" name="Grafik 7" descr="Daumen runter Silhouette">
            <a:extLst>
              <a:ext uri="{FF2B5EF4-FFF2-40B4-BE49-F238E27FC236}">
                <a16:creationId xmlns:a16="http://schemas.microsoft.com/office/drawing/2014/main" id="{8DA973F7-100D-603B-B796-E321366F5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45396" y="2842940"/>
            <a:ext cx="2329408" cy="2329408"/>
          </a:xfrm>
          <a:prstGeom prst="rect">
            <a:avLst/>
          </a:prstGeom>
        </p:spPr>
      </p:pic>
      <p:pic>
        <p:nvPicPr>
          <p:cNvPr id="6" name="Grafik 5" descr="Ein Bild, das Text, Screenshot, Brief, Dokument enthält.&#10;&#10;Automatisch generierte Beschreibung">
            <a:extLst>
              <a:ext uri="{FF2B5EF4-FFF2-40B4-BE49-F238E27FC236}">
                <a16:creationId xmlns:a16="http://schemas.microsoft.com/office/drawing/2014/main" id="{ACFEC758-BABD-61D3-C599-3F1520663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53" y="1681017"/>
            <a:ext cx="3718364" cy="497456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0" name="Grafik 9" descr="Ein Bild, das Text, Quittung, Brief, Screenshot enthält.&#10;&#10;Automatisch generierte Beschreibung">
            <a:extLst>
              <a:ext uri="{FF2B5EF4-FFF2-40B4-BE49-F238E27FC236}">
                <a16:creationId xmlns:a16="http://schemas.microsoft.com/office/drawing/2014/main" id="{D9F12A4D-36A1-A47E-CE0B-D288FD8D1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" y="1666313"/>
            <a:ext cx="3617250" cy="497456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918E46F-C7E3-3B51-BBCB-997205C48D89}"/>
              </a:ext>
            </a:extLst>
          </p:cNvPr>
          <p:cNvSpPr txBox="1"/>
          <p:nvPr/>
        </p:nvSpPr>
        <p:spPr>
          <a:xfrm>
            <a:off x="843983" y="1565105"/>
            <a:ext cx="3384376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“There may be cases in which the additional requirements of the MP-VO to the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Clinical evaluation procedures and certification by notified bodies</a:t>
            </a:r>
          </a:p>
          <a:p>
            <a:r>
              <a:rPr lang="en-US" sz="1600" b="1" dirty="0">
                <a:solidFill>
                  <a:schemeClr val="tx1"/>
                </a:solidFill>
                <a:effectLst/>
              </a:rPr>
              <a:t>represent a challenge, especially for micro, small and medium-sized manufacturers. </a:t>
            </a:r>
            <a:r>
              <a:rPr lang="en-US" sz="1600" dirty="0">
                <a:solidFill>
                  <a:schemeClr val="tx1"/>
                </a:solidFill>
                <a:effectLst/>
              </a:rPr>
              <a:t>This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applies in particular to medical devices for small groups of patients ("orphan" products).”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72EF28-9808-5222-B092-2CDAC987AF32}"/>
              </a:ext>
            </a:extLst>
          </p:cNvPr>
          <p:cNvSpPr txBox="1"/>
          <p:nvPr/>
        </p:nvSpPr>
        <p:spPr>
          <a:xfrm>
            <a:off x="922472" y="2892589"/>
            <a:ext cx="4019456" cy="3046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“…has the coordination group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medical devices a task force was set up to further assess the situation. We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first of all need to check if it's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a temporary problem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im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connection with the transition from the guidelines to the MP-VO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or a</a:t>
            </a:r>
          </a:p>
          <a:p>
            <a:r>
              <a:rPr lang="en-US" sz="1600" b="1" dirty="0">
                <a:solidFill>
                  <a:schemeClr val="tx1"/>
                </a:solidFill>
                <a:effectLst/>
              </a:rPr>
              <a:t>structural, long-term problem </a:t>
            </a:r>
            <a:r>
              <a:rPr lang="en-US" sz="1600" dirty="0">
                <a:solidFill>
                  <a:schemeClr val="tx1"/>
                </a:solidFill>
                <a:effectLst/>
              </a:rPr>
              <a:t>before we can conceive solutions.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In this context, your views, which are in the interests of the patients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and patient represented, of great value.”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95E5D5-FCD6-C954-BD9C-5369709A1976}"/>
              </a:ext>
            </a:extLst>
          </p:cNvPr>
          <p:cNvSpPr txBox="1"/>
          <p:nvPr/>
        </p:nvSpPr>
        <p:spPr>
          <a:xfrm>
            <a:off x="5251246" y="2614878"/>
            <a:ext cx="3234113" cy="20621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“We take supply bottlenecks for patients very seriously. Due to the increased requirements, there is a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risk that orphan devices could</a:t>
            </a:r>
          </a:p>
          <a:p>
            <a:r>
              <a:rPr lang="en-US" sz="1600" b="1" dirty="0">
                <a:solidFill>
                  <a:schemeClr val="tx1"/>
                </a:solidFill>
                <a:effectLst/>
              </a:rPr>
              <a:t>disappear from the market</a:t>
            </a:r>
            <a:r>
              <a:rPr lang="en-US" sz="160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Action must be taken quickly at European and national level.”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3186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our activities V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9" name="Grafik 8" descr="Ein Bild, das Text, Brief, Dokument, Schrift enthält.&#10;&#10;Automatisch generierte Beschreibung">
            <a:extLst>
              <a:ext uri="{FF2B5EF4-FFF2-40B4-BE49-F238E27FC236}">
                <a16:creationId xmlns:a16="http://schemas.microsoft.com/office/drawing/2014/main" id="{81DDC737-96D7-AC6F-E8C6-C357A39B3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9" y="1556792"/>
            <a:ext cx="3515091" cy="502068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5" name="Grafik 4" descr="Ein Bild, das Text, Brief, Screenshot, Schrift enthält.&#10;&#10;Automatisch generierte Beschreibung">
            <a:extLst>
              <a:ext uri="{FF2B5EF4-FFF2-40B4-BE49-F238E27FC236}">
                <a16:creationId xmlns:a16="http://schemas.microsoft.com/office/drawing/2014/main" id="{1F35F106-13CB-72A7-A369-62F4C6105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36" y="1556791"/>
            <a:ext cx="3601926" cy="502068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84A1E3-B10A-799B-BA5F-7A605FC5AACD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</p:spTree>
    <p:extLst>
      <p:ext uri="{BB962C8B-B14F-4D97-AF65-F5344CB8AC3E}">
        <p14:creationId xmlns:p14="http://schemas.microsoft.com/office/powerpoint/2010/main" val="35703274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Did we get an answer?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activities VI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8" name="Grafik 7" descr="Daumen runter Silhouette">
            <a:extLst>
              <a:ext uri="{FF2B5EF4-FFF2-40B4-BE49-F238E27FC236}">
                <a16:creationId xmlns:a16="http://schemas.microsoft.com/office/drawing/2014/main" id="{8DA973F7-100D-603B-B796-E321366F5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203848" y="1310556"/>
            <a:ext cx="2329408" cy="23294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35D5BC-44D9-21F9-E2B6-2BDC2F4AB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035" y="2664778"/>
            <a:ext cx="2328874" cy="23288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8D8EAB-D658-8BF5-02AC-DDFF4269F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175" y="2697427"/>
            <a:ext cx="2328874" cy="23288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AEFBC1-1C3D-292B-E9B9-C74DF4FEF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663" y="4359799"/>
            <a:ext cx="2328874" cy="2328874"/>
          </a:xfrm>
          <a:prstGeom prst="rect">
            <a:avLst/>
          </a:prstGeom>
        </p:spPr>
      </p:pic>
      <p:pic>
        <p:nvPicPr>
          <p:cNvPr id="11" name="Grafik 10" descr="Ein Bild, das Text, Brief, Screenshot, Dokument enthält.&#10;&#10;Automatisch generierte Beschreibung">
            <a:extLst>
              <a:ext uri="{FF2B5EF4-FFF2-40B4-BE49-F238E27FC236}">
                <a16:creationId xmlns:a16="http://schemas.microsoft.com/office/drawing/2014/main" id="{6B06E5A1-A88B-235F-2C7E-D1C141A9B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75704"/>
            <a:ext cx="3105295" cy="442034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5" name="Grafik 14" descr="Ein Bild, das Text, Brief, Quittung, Dokument enthält.&#10;&#10;Automatisch generierte Beschreibung">
            <a:extLst>
              <a:ext uri="{FF2B5EF4-FFF2-40B4-BE49-F238E27FC236}">
                <a16:creationId xmlns:a16="http://schemas.microsoft.com/office/drawing/2014/main" id="{BE2489F6-3E49-6B70-C6CE-8F8E9C492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02" y="2024587"/>
            <a:ext cx="3263562" cy="439347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7" name="Grafik 16" descr="Ein Bild, das Text, Screenshot, Dokument, Brief enthält.&#10;&#10;Automatisch generierte Beschreibung">
            <a:extLst>
              <a:ext uri="{FF2B5EF4-FFF2-40B4-BE49-F238E27FC236}">
                <a16:creationId xmlns:a16="http://schemas.microsoft.com/office/drawing/2014/main" id="{72524898-51E5-F847-1796-32F84E5AA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65" y="2158111"/>
            <a:ext cx="3291904" cy="465313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269C4A4-F4E8-8EBF-5210-43047F12F862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54459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31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“Federal Council calls for measures against supply bottlenecks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for medical devices”</a:t>
            </a:r>
            <a:endParaRPr lang="en-US" sz="1600" b="1" i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other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11" name="Grafik 10" descr="Ein Bild, das Text, Screenshot, Brief, Design enthält.&#10;&#10;Automatisch generierte Beschreibung">
            <a:extLst>
              <a:ext uri="{FF2B5EF4-FFF2-40B4-BE49-F238E27FC236}">
                <a16:creationId xmlns:a16="http://schemas.microsoft.com/office/drawing/2014/main" id="{54E34B3B-0763-D021-58B1-8422D77D7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832514"/>
            <a:ext cx="3384376" cy="472577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BF76F7-E9D2-9F1D-71B1-3AD4FD255A74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F60697-3CFB-4283-D018-BF0A8CDF702F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2133332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05760" y="1127858"/>
            <a:ext cx="83324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Letter to Professor </a:t>
            </a:r>
            <a:r>
              <a:rPr lang="en-US" sz="1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Vlastimil</a:t>
            </a:r>
            <a:r>
              <a:rPr lang="en-US" sz="19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Valek</a:t>
            </a:r>
            <a:r>
              <a:rPr lang="en-US" sz="19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Deputy Prime Minister and Minister of Health</a:t>
            </a:r>
          </a:p>
          <a:p>
            <a:pPr algn="l"/>
            <a:r>
              <a:rPr lang="en-US" sz="19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“As industry leaders of the medical technology industry, we would like to reiterate our serious concerns regarding the current implementation status of the Medical Devices Regulation”</a:t>
            </a:r>
            <a:endParaRPr lang="de-DE" sz="19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other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pic>
        <p:nvPicPr>
          <p:cNvPr id="6" name="Grafik 5" descr="Ein Bild, das Text, Dokument, Schwarzweiß, Quittung enthält.&#10;&#10;Automatisch generierte Beschreibung">
            <a:extLst>
              <a:ext uri="{FF2B5EF4-FFF2-40B4-BE49-F238E27FC236}">
                <a16:creationId xmlns:a16="http://schemas.microsoft.com/office/drawing/2014/main" id="{0A4B8C36-BA95-AE63-DB35-7BCB16FB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1" y="2383173"/>
            <a:ext cx="3487532" cy="2398390"/>
          </a:xfrm>
          <a:prstGeom prst="rect">
            <a:avLst/>
          </a:prstGeom>
        </p:spPr>
      </p:pic>
      <p:pic>
        <p:nvPicPr>
          <p:cNvPr id="8" name="Grafik 7" descr="Ein Bild, das Text, Screenshot, Diagramm, Dokument enthält.&#10;&#10;Automatisch generierte Beschreibung">
            <a:extLst>
              <a:ext uri="{FF2B5EF4-FFF2-40B4-BE49-F238E27FC236}">
                <a16:creationId xmlns:a16="http://schemas.microsoft.com/office/drawing/2014/main" id="{24658F73-1BBD-0484-9120-4CC3C5E72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01692"/>
            <a:ext cx="3959117" cy="2775639"/>
          </a:xfrm>
          <a:prstGeom prst="rect">
            <a:avLst/>
          </a:prstGeom>
        </p:spPr>
      </p:pic>
      <p:pic>
        <p:nvPicPr>
          <p:cNvPr id="10" name="Grafik 9" descr="Ein Bild, das Text, Dokument, Quittung, Design enthält.&#10;&#10;Automatisch generierte Beschreibung">
            <a:extLst>
              <a:ext uri="{FF2B5EF4-FFF2-40B4-BE49-F238E27FC236}">
                <a16:creationId xmlns:a16="http://schemas.microsoft.com/office/drawing/2014/main" id="{3AA086FF-70B9-CF19-BF2E-28E366577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9" y="4468259"/>
            <a:ext cx="3725199" cy="2537513"/>
          </a:xfrm>
          <a:prstGeom prst="rect">
            <a:avLst/>
          </a:prstGeom>
        </p:spPr>
      </p:pic>
      <p:pic>
        <p:nvPicPr>
          <p:cNvPr id="13" name="Grafik 12" descr="Ein Bild, das Text, Diagramm, Screenshot, Dokument enthält.&#10;&#10;Automatisch generierte Beschreibung">
            <a:extLst>
              <a:ext uri="{FF2B5EF4-FFF2-40B4-BE49-F238E27FC236}">
                <a16:creationId xmlns:a16="http://schemas.microsoft.com/office/drawing/2014/main" id="{5DA27110-2A2D-1AEF-277A-4BF56B6A3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0" y="2377011"/>
            <a:ext cx="3347878" cy="23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47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A9C5BC-0E7F-9CD5-0143-A42BF0E55632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result of all these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Grafik 7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74078C47-D7EB-8CE1-D065-30973FDC9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8" y="1171521"/>
            <a:ext cx="7453572" cy="548683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32798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A9C5BC-0E7F-9CD5-0143-A42BF0E55632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result of all these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84D986-9EE9-22FE-4C82-BD38E44930D6}"/>
              </a:ext>
            </a:extLst>
          </p:cNvPr>
          <p:cNvSpPr txBox="1"/>
          <p:nvPr/>
        </p:nvSpPr>
        <p:spPr>
          <a:xfrm>
            <a:off x="431540" y="1297662"/>
            <a:ext cx="82449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“Despite considerable progress over the past years, the overall capacity of conformity assessment (‘notified’) bodies remains </a:t>
            </a:r>
            <a:r>
              <a:rPr lang="en-US" b="1" dirty="0">
                <a:solidFill>
                  <a:schemeClr val="tx1"/>
                </a:solidFill>
                <a:effectLst/>
              </a:rPr>
              <a:t>insufficient to carry out the tasks required of them</a:t>
            </a:r>
            <a:r>
              <a:rPr lang="en-US" dirty="0">
                <a:solidFill>
                  <a:schemeClr val="tx1"/>
                </a:solidFill>
                <a:effectLst/>
              </a:rPr>
              <a:t>…. This is threatening the availability of medical devices on the EU market.”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u="sng" dirty="0">
                <a:solidFill>
                  <a:schemeClr val="tx1"/>
                </a:solidFill>
                <a:effectLst/>
              </a:rPr>
              <a:t>October 2022: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8,120 applications received </a:t>
            </a:r>
            <a:r>
              <a:rPr lang="en-US" dirty="0">
                <a:solidFill>
                  <a:schemeClr val="tx1"/>
                </a:solidFill>
                <a:effectLst/>
              </a:rPr>
              <a:t>from manufacturers for MDR certification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1,990 certificates </a:t>
            </a:r>
            <a:r>
              <a:rPr lang="en-US" dirty="0">
                <a:solidFill>
                  <a:schemeClr val="tx1"/>
                </a:solidFill>
                <a:effectLst/>
              </a:rPr>
              <a:t>in accordance with the MDR. 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Notified bodies estimate that the transition of all Directives’ certificates to MDR certificates </a:t>
            </a:r>
            <a:r>
              <a:rPr lang="en-US" b="1" dirty="0">
                <a:solidFill>
                  <a:schemeClr val="tx1"/>
                </a:solidFill>
                <a:effectLst/>
              </a:rPr>
              <a:t>could possibly be completed </a:t>
            </a:r>
            <a:r>
              <a:rPr lang="en-US" dirty="0">
                <a:solidFill>
                  <a:schemeClr val="tx1"/>
                </a:solidFill>
                <a:effectLst/>
              </a:rPr>
              <a:t>by December 2027.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199A60-07B0-673D-F6B3-64EEFAEB7AC3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D95E15-C636-198B-8997-3472AC4B80DA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17546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5445224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610134" y="295499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strike="noStrike" dirty="0">
                <a:solidFill>
                  <a:schemeClr val="tx1"/>
                </a:solidFill>
                <a:effectLst/>
                <a:latin typeface="+mn-lt"/>
              </a:rPr>
              <a:t>EU-Medical Device Regulation</a:t>
            </a:r>
            <a:endParaRPr lang="de-DE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FC3916-46C8-AB48-A4C0-F7A34EBF6EBE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  <p:pic>
        <p:nvPicPr>
          <p:cNvPr id="5" name="Grafik 4" descr="Ein Bild, das Grafiken, Text, Grafikdesign, Clipart enthält.&#10;&#10;Automatisch generierte Beschreibung">
            <a:extLst>
              <a:ext uri="{FF2B5EF4-FFF2-40B4-BE49-F238E27FC236}">
                <a16:creationId xmlns:a16="http://schemas.microsoft.com/office/drawing/2014/main" id="{D108CB7B-E420-DB28-4CB6-464AF53B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8331"/>
            <a:ext cx="1689007" cy="112666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B5AFF82-18EF-9F2D-7287-ECA6B7068946}"/>
              </a:ext>
            </a:extLst>
          </p:cNvPr>
          <p:cNvSpPr/>
          <p:nvPr/>
        </p:nvSpPr>
        <p:spPr>
          <a:xfrm>
            <a:off x="1324462" y="154594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none" strike="noStrike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?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35ABE2-511F-0443-7FDC-6DAD9BC0188E}"/>
              </a:ext>
            </a:extLst>
          </p:cNvPr>
          <p:cNvSpPr/>
          <p:nvPr/>
        </p:nvSpPr>
        <p:spPr>
          <a:xfrm>
            <a:off x="6516216" y="474119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E4E301-A662-49CA-68D0-36F8DB74A21A}"/>
              </a:ext>
            </a:extLst>
          </p:cNvPr>
          <p:cNvSpPr/>
          <p:nvPr/>
        </p:nvSpPr>
        <p:spPr>
          <a:xfrm>
            <a:off x="4781451" y="1749921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3F762C-6127-0912-EA3B-526986B4AE0E}"/>
              </a:ext>
            </a:extLst>
          </p:cNvPr>
          <p:cNvSpPr/>
          <p:nvPr/>
        </p:nvSpPr>
        <p:spPr>
          <a:xfrm>
            <a:off x="2411760" y="428950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8FA72E-5B39-CB78-8D90-6B1244427B0F}"/>
              </a:ext>
            </a:extLst>
          </p:cNvPr>
          <p:cNvSpPr/>
          <p:nvPr/>
        </p:nvSpPr>
        <p:spPr>
          <a:xfrm>
            <a:off x="7406635" y="147261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>
                <a:ln/>
                <a:solidFill>
                  <a:schemeClr val="accent3"/>
                </a:solidFill>
                <a:effectLst/>
              </a:rPr>
              <a:t>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5A91B03-D66C-3811-0776-21B08BC9425F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</p:spTree>
    <p:extLst>
      <p:ext uri="{BB962C8B-B14F-4D97-AF65-F5344CB8AC3E}">
        <p14:creationId xmlns:p14="http://schemas.microsoft.com/office/powerpoint/2010/main" val="679783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A9C5BC-0E7F-9CD5-0143-A42BF0E55632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result of all these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84D986-9EE9-22FE-4C82-BD38E44930D6}"/>
              </a:ext>
            </a:extLst>
          </p:cNvPr>
          <p:cNvSpPr txBox="1"/>
          <p:nvPr/>
        </p:nvSpPr>
        <p:spPr>
          <a:xfrm>
            <a:off x="431540" y="1428880"/>
            <a:ext cx="82449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This is in stark contrast to </a:t>
            </a:r>
            <a:r>
              <a:rPr lang="en-US" b="1" dirty="0">
                <a:solidFill>
                  <a:schemeClr val="tx1"/>
                </a:solidFill>
                <a:effectLst/>
              </a:rPr>
              <a:t>21.376 valid certificates </a:t>
            </a:r>
            <a:r>
              <a:rPr lang="en-US" dirty="0">
                <a:solidFill>
                  <a:schemeClr val="tx1"/>
                </a:solidFill>
                <a:effectLst/>
              </a:rPr>
              <a:t>issued under Council Directive on active implantable medical devices and Council Directive on medical devices that will expire between January 2023 and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26 May 2024. 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4.311 certificates will expire in 2023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and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17.095 certificates will expire in the first five months of 2024. 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3.509 certificates </a:t>
            </a:r>
            <a:r>
              <a:rPr lang="en-US" dirty="0">
                <a:solidFill>
                  <a:schemeClr val="tx1"/>
                </a:solidFill>
                <a:effectLst/>
              </a:rPr>
              <a:t>issued under the AIMDD or MDD </a:t>
            </a:r>
            <a:r>
              <a:rPr lang="en-US" b="1" dirty="0">
                <a:solidFill>
                  <a:schemeClr val="tx1"/>
                </a:solidFill>
                <a:effectLst/>
              </a:rPr>
              <a:t>have already expired</a:t>
            </a:r>
            <a:r>
              <a:rPr lang="en-US" dirty="0">
                <a:solidFill>
                  <a:schemeClr val="tx1"/>
                </a:solidFill>
                <a:effectLst/>
              </a:rPr>
              <a:t> between May 2021 and December 2022.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Remember:</a:t>
            </a:r>
          </a:p>
          <a:p>
            <a:pPr algn="l"/>
            <a:r>
              <a:rPr lang="en-US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And once products have disappeared from the market, it is almost impossible to reintroduce them in a timely manner.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D4B423-A23C-E3BB-22D8-D42E336F073C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604EBB-3CBB-FFD2-2B82-247AF9DD7F6C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179859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A9C5BC-0E7F-9CD5-0143-A42BF0E55632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result of all these activities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84D986-9EE9-22FE-4C82-BD38E44930D6}"/>
              </a:ext>
            </a:extLst>
          </p:cNvPr>
          <p:cNvSpPr txBox="1"/>
          <p:nvPr/>
        </p:nvSpPr>
        <p:spPr>
          <a:xfrm>
            <a:off x="431540" y="1428880"/>
            <a:ext cx="82449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“The transition period is extended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from 26 May 2024 until </a:t>
            </a:r>
            <a:r>
              <a:rPr lang="en-US" b="1" dirty="0">
                <a:solidFill>
                  <a:schemeClr val="tx1"/>
                </a:solidFill>
                <a:effectLst/>
              </a:rPr>
              <a:t>31 December 2027 for higher risk devices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and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until </a:t>
            </a:r>
            <a:r>
              <a:rPr lang="en-US" b="1" dirty="0">
                <a:solidFill>
                  <a:schemeClr val="tx1"/>
                </a:solidFill>
                <a:effectLst/>
              </a:rPr>
              <a:t>31 December 2028 for medium and lower risk devices</a:t>
            </a:r>
            <a:r>
              <a:rPr lang="en-US" dirty="0">
                <a:solidFill>
                  <a:schemeClr val="tx1"/>
                </a:solidFill>
                <a:effectLst/>
              </a:rPr>
              <a:t>.”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de-DE" dirty="0">
                <a:solidFill>
                  <a:schemeClr val="tx1"/>
                </a:solidFill>
                <a:effectLst/>
              </a:rPr>
              <a:t>But </a:t>
            </a:r>
            <a:r>
              <a:rPr lang="de-DE" dirty="0" err="1">
                <a:solidFill>
                  <a:schemeClr val="tx1"/>
                </a:solidFill>
                <a:effectLst/>
              </a:rPr>
              <a:t>only</a:t>
            </a:r>
            <a:r>
              <a:rPr lang="de-DE" dirty="0">
                <a:solidFill>
                  <a:schemeClr val="tx1"/>
                </a:solidFill>
                <a:effectLst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</a:rPr>
              <a:t>under</a:t>
            </a:r>
            <a:r>
              <a:rPr lang="de-DE" dirty="0">
                <a:solidFill>
                  <a:schemeClr val="tx1"/>
                </a:solidFill>
                <a:effectLst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</a:rPr>
              <a:t>special</a:t>
            </a:r>
            <a:r>
              <a:rPr lang="de-DE" dirty="0">
                <a:solidFill>
                  <a:schemeClr val="tx1"/>
                </a:solidFill>
                <a:effectLst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</a:rPr>
              <a:t>conditions</a:t>
            </a:r>
            <a:r>
              <a:rPr lang="de-DE" dirty="0">
                <a:solidFill>
                  <a:schemeClr val="tx1"/>
                </a:solidFill>
                <a:effectLst/>
              </a:rPr>
              <a:t>…</a:t>
            </a:r>
          </a:p>
          <a:p>
            <a:pPr algn="l"/>
            <a:endParaRPr lang="de-DE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355426-C9AC-F94E-CB62-2B62128C5C53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E61E82-D5DF-2ED7-FF57-B10745523E94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1217058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A9C5BC-0E7F-9CD5-0143-A42BF0E55632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conclusion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84D986-9EE9-22FE-4C82-BD38E44930D6}"/>
              </a:ext>
            </a:extLst>
          </p:cNvPr>
          <p:cNvSpPr txBox="1"/>
          <p:nvPr/>
        </p:nvSpPr>
        <p:spPr>
          <a:xfrm>
            <a:off x="431540" y="1428880"/>
            <a:ext cx="82449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Together with many other players (pediatric cardiologists, medical device manufacturers and patient organizations), we have made great efforts to ensure patient care in the future.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Policymakers have </a:t>
            </a:r>
            <a:r>
              <a:rPr lang="en-US" b="1" dirty="0">
                <a:solidFill>
                  <a:schemeClr val="tx1"/>
                </a:solidFill>
                <a:effectLst/>
              </a:rPr>
              <a:t>implemented an extension of the deadline</a:t>
            </a:r>
            <a:r>
              <a:rPr lang="en-US" dirty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Experts agree: </a:t>
            </a:r>
            <a:r>
              <a:rPr lang="en-US" b="1" dirty="0">
                <a:solidFill>
                  <a:schemeClr val="tx1"/>
                </a:solidFill>
                <a:effectLst/>
              </a:rPr>
              <a:t>this alone will not be enough to ensure patient care</a:t>
            </a:r>
            <a:r>
              <a:rPr lang="en-US" dirty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We have gained some time, but we must not let up in our efforts to find a satisfactory solution for patients across Europe.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By the end of the transition period, there will be no sufficient supply of orphan devices. </a:t>
            </a:r>
            <a:r>
              <a:rPr lang="en-US" b="1" dirty="0">
                <a:solidFill>
                  <a:schemeClr val="tx1"/>
                </a:solidFill>
                <a:effectLst/>
              </a:rPr>
              <a:t>This applies </a:t>
            </a:r>
            <a:r>
              <a:rPr lang="en-US" dirty="0">
                <a:solidFill>
                  <a:schemeClr val="tx1"/>
                </a:solidFill>
                <a:effectLst/>
              </a:rPr>
              <a:t>not only to products for children with heart defects, but </a:t>
            </a:r>
            <a:r>
              <a:rPr lang="en-US" b="1" dirty="0">
                <a:solidFill>
                  <a:schemeClr val="tx1"/>
                </a:solidFill>
                <a:effectLst/>
              </a:rPr>
              <a:t>also to many other patients with rare diseases.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C6477A-9CB5-62F0-D916-0730724FBCB4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A1A6AD-E303-BB06-E253-3B9E8E41675E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2504972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84D986-9EE9-22FE-4C82-BD38E44930D6}"/>
              </a:ext>
            </a:extLst>
          </p:cNvPr>
          <p:cNvSpPr txBox="1"/>
          <p:nvPr/>
        </p:nvSpPr>
        <p:spPr>
          <a:xfrm>
            <a:off x="557492" y="3068469"/>
            <a:ext cx="8244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effectLst/>
              </a:rPr>
              <a:t>Thank you </a:t>
            </a:r>
          </a:p>
          <a:p>
            <a:r>
              <a:rPr lang="en-US" sz="4400" dirty="0">
                <a:solidFill>
                  <a:schemeClr val="tx1"/>
                </a:solidFill>
                <a:effectLst/>
              </a:rPr>
              <a:t>for your attention</a:t>
            </a:r>
            <a:endParaRPr lang="de-DE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60697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7E2D8DD-78AA-4807-8BA6-8CA7A1CFD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539490" y="1268760"/>
            <a:ext cx="83759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1990:      first laws for </a:t>
            </a:r>
            <a:r>
              <a:rPr lang="en-US" b="1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active implantable </a:t>
            </a:r>
            <a:r>
              <a:rPr lang="en-US" b="1" i="0" u="none" strike="noStrike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medical devices </a:t>
            </a:r>
            <a:r>
              <a:rPr lang="en-US" b="0" i="0" u="none" strike="noStrike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in Europe</a:t>
            </a:r>
          </a:p>
          <a:p>
            <a:pPr algn="l"/>
            <a:endParaRPr lang="en-US" dirty="0">
              <a:solidFill>
                <a:srgbClr val="363636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1993:      </a:t>
            </a:r>
            <a:r>
              <a:rPr lang="en-US" dirty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laws concerning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general medical devices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…..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2017: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EU-MDR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comes into force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2021:      26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of May, beginning of validity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2024:      26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of May, end of transitional provision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2269840" y="323275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tx1"/>
                </a:solidFill>
                <a:effectLst/>
              </a:rPr>
              <a:t>history</a:t>
            </a:r>
            <a:r>
              <a:rPr lang="de-DE" sz="2800" dirty="0">
                <a:solidFill>
                  <a:schemeClr val="tx1"/>
                </a:solidFill>
                <a:effectLst/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2800" dirty="0">
                <a:solidFill>
                  <a:schemeClr val="tx1"/>
                </a:solidFill>
                <a:effectLst/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2800" dirty="0">
                <a:solidFill>
                  <a:schemeClr val="tx1"/>
                </a:solidFill>
                <a:effectLst/>
              </a:rPr>
              <a:t> EU-MDR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C59843-A051-60D1-B746-514E34E6BE9B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1BFB29-27F1-3321-9D9A-0892906F4041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732893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9677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EU-directives before the EU-MDR as a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regulation “light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device failures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(e. g. “breast implants scandal”)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uncomplicated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new regulation (EU 745/2017) 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high level of health protection </a:t>
            </a:r>
          </a:p>
          <a:p>
            <a:pPr algn="l"/>
            <a:endParaRPr lang="en-US" b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smooth functioning of the internal market 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r>
              <a:rPr lang="de-D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That</a:t>
            </a: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was </a:t>
            </a:r>
            <a:r>
              <a:rPr lang="de-D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idea</a:t>
            </a: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behind</a:t>
            </a: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EU-MDR……..</a:t>
            </a:r>
            <a:r>
              <a:rPr lang="de-DE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but….</a:t>
            </a: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Why was the EU-MDR  introduced?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733540F-29F3-9352-D022-D1559BF3E3FF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1E3CCC-5183-2DE3-B828-B271A63F49F0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  <p:pic>
        <p:nvPicPr>
          <p:cNvPr id="8" name="Grafik 7" descr="Häkchen mit einfarbiger Füllung">
            <a:extLst>
              <a:ext uri="{FF2B5EF4-FFF2-40B4-BE49-F238E27FC236}">
                <a16:creationId xmlns:a16="http://schemas.microsoft.com/office/drawing/2014/main" id="{7F7A6176-D468-D33B-E8C2-B87F96113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056" y="3933056"/>
            <a:ext cx="504056" cy="504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54FAE48-5956-8146-1E5C-551B1C49C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561830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539490" y="3110557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and more medical devices are disappearing from the market, especially products for the treatment of rare diseases or products for children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(“orphan-devices”)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…….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consequences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BD35DD5-25D5-F68F-7AF5-3186EFD4073A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A82934-7AFB-045B-CDAB-A1BF951E7ADF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  <p:pic>
        <p:nvPicPr>
          <p:cNvPr id="8" name="Grafik 7" descr="Marke Kreuz Silhouette">
            <a:extLst>
              <a:ext uri="{FF2B5EF4-FFF2-40B4-BE49-F238E27FC236}">
                <a16:creationId xmlns:a16="http://schemas.microsoft.com/office/drawing/2014/main" id="{A937BE0B-DB95-74CF-DBFF-D3B74E24B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4473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5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405719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approximately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34.000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medical device manufacturers in Europe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about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95%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small and medium-sized enterprises.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Companies which develop new products 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often small businesses with only a few experts 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in regulatory affairs.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makes the burden of compliance more difficult to manage 	than it would be in a larger organization.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not an initial exercise, it requires ongoing maintenance and 	resources from the manufacturer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Costs and duration of assessment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reasons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76F57A2-07A4-2841-D559-EC9318DF4A8C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F1398E-1073-BBDF-6AC6-D69923D0C46C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275184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2120278" y="86875"/>
            <a:ext cx="5332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43434"/>
                </a:solidFill>
                <a:effectLst/>
                <a:latin typeface="+mn-lt"/>
              </a:rPr>
              <a:t>c</a:t>
            </a:r>
            <a:r>
              <a:rPr lang="en-US" sz="2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omparison </a:t>
            </a:r>
          </a:p>
          <a:p>
            <a:r>
              <a:rPr lang="en-US" sz="2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Europe and North America 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3487CC4-69C3-1912-A70F-43520DBF8340}"/>
              </a:ext>
            </a:extLst>
          </p:cNvPr>
          <p:cNvSpPr txBox="1"/>
          <p:nvPr/>
        </p:nvSpPr>
        <p:spPr>
          <a:xfrm>
            <a:off x="521550" y="5603449"/>
            <a:ext cx="810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Comparison of costs and duration of regulatory assessment in Europe and North America, for the Z-5 and Z-6 </a:t>
            </a:r>
            <a:r>
              <a:rPr lang="en-US" sz="1800" b="0" i="0" u="none" strike="noStrike" baseline="0" dirty="0" err="1">
                <a:solidFill>
                  <a:srgbClr val="343434"/>
                </a:solidFill>
                <a:effectLst/>
                <a:latin typeface="+mn-lt"/>
              </a:rPr>
              <a:t>Atrioseptostomy</a:t>
            </a:r>
            <a:r>
              <a:rPr lang="en-US" sz="1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 catheters</a:t>
            </a:r>
            <a:r>
              <a:rPr lang="de-DE" sz="1800" b="0" i="0" u="none" strike="noStrike" baseline="0" dirty="0" err="1">
                <a:solidFill>
                  <a:srgbClr val="343434"/>
                </a:solidFill>
                <a:effectLst/>
                <a:latin typeface="+mn-lt"/>
              </a:rPr>
              <a:t>manufactured</a:t>
            </a:r>
            <a:r>
              <a:rPr lang="de-DE" sz="1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 </a:t>
            </a:r>
            <a:r>
              <a:rPr lang="de-DE" sz="1800" b="0" i="0" u="none" strike="noStrike" baseline="0" dirty="0" err="1">
                <a:solidFill>
                  <a:srgbClr val="343434"/>
                </a:solidFill>
                <a:effectLst/>
                <a:latin typeface="+mn-lt"/>
              </a:rPr>
              <a:t>by</a:t>
            </a:r>
            <a:r>
              <a:rPr lang="de-DE" sz="1800" b="0" i="0" u="none" strike="noStrike" baseline="0" dirty="0">
                <a:solidFill>
                  <a:srgbClr val="343434"/>
                </a:solidFill>
                <a:effectLst/>
                <a:latin typeface="+mn-lt"/>
              </a:rPr>
              <a:t> </a:t>
            </a:r>
            <a:r>
              <a:rPr lang="de-DE" sz="1800" b="0" i="0" u="none" strike="noStrike" baseline="0" dirty="0" err="1">
                <a:solidFill>
                  <a:srgbClr val="343434"/>
                </a:solidFill>
                <a:effectLst/>
                <a:latin typeface="+mn-lt"/>
              </a:rPr>
              <a:t>NuMed</a:t>
            </a:r>
            <a:endParaRPr lang="de-DE" dirty="0">
              <a:effectLst/>
              <a:latin typeface="+mn-lt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3CB22BB-EFD6-6552-9564-92926144E6BB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816100"/>
          <a:ext cx="8250018" cy="341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834">
                  <a:extLst>
                    <a:ext uri="{9D8B030D-6E8A-4147-A177-3AD203B41FA5}">
                      <a16:colId xmlns:a16="http://schemas.microsoft.com/office/drawing/2014/main" val="1845201797"/>
                    </a:ext>
                  </a:extLst>
                </a:gridCol>
                <a:gridCol w="2047728">
                  <a:extLst>
                    <a:ext uri="{9D8B030D-6E8A-4147-A177-3AD203B41FA5}">
                      <a16:colId xmlns:a16="http://schemas.microsoft.com/office/drawing/2014/main" val="1629635764"/>
                    </a:ext>
                  </a:extLst>
                </a:gridCol>
                <a:gridCol w="2047728">
                  <a:extLst>
                    <a:ext uri="{9D8B030D-6E8A-4147-A177-3AD203B41FA5}">
                      <a16:colId xmlns:a16="http://schemas.microsoft.com/office/drawing/2014/main" val="3017142090"/>
                    </a:ext>
                  </a:extLst>
                </a:gridCol>
                <a:gridCol w="2047728">
                  <a:extLst>
                    <a:ext uri="{9D8B030D-6E8A-4147-A177-3AD203B41FA5}">
                      <a16:colId xmlns:a16="http://schemas.microsoft.com/office/drawing/2014/main" val="3095865199"/>
                    </a:ext>
                  </a:extLst>
                </a:gridCol>
              </a:tblGrid>
              <a:tr h="1037745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EU MDR 2017/745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US FDA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Health Canada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4015678"/>
                  </a:ext>
                </a:extLst>
              </a:tr>
              <a:tr h="103774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Costs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€ 135.844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($ 142.832)</a:t>
                      </a:r>
                    </a:p>
                    <a:p>
                      <a:pPr algn="ctr"/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every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5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Years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€ 3.030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($ 3.186)</a:t>
                      </a:r>
                    </a:p>
                    <a:p>
                      <a:pPr algn="ctr"/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one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payment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small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business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fee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€ 7.412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($9.964 CAD)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+ annual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license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renewal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  € 283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9768502"/>
                  </a:ext>
                </a:extLst>
              </a:tr>
              <a:tr h="103774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Duration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18-24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review time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30-day review</a:t>
                      </a: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License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amendment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review,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received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within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47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86000">
                          <a:srgbClr val="C00000"/>
                        </a:gs>
                        <a:gs pos="74000">
                          <a:srgbClr val="FF0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512678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155C525-C816-D1DE-5B64-907BA3BA9B37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E7DB31-CE42-8E43-1FCD-18884179807D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41912015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539490" y="2054932"/>
            <a:ext cx="82809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More and more medical devices are disappearing from the market, especially products for the treatment of rare diseases or products for children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(“orphan-devices”)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…….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And once products have disappeared from the market, it is almost impossible to reintroduce them in a timely manner.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consequences II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28E338-9822-97C8-E229-4E0F97994A84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99460B-582C-55D9-1B1F-1F84AE0557F0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62749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Line 3">
            <a:extLst>
              <a:ext uri="{FF2B5EF4-FFF2-40B4-BE49-F238E27FC236}">
                <a16:creationId xmlns:a16="http://schemas.microsoft.com/office/drawing/2014/main" id="{00D261B5-9D58-44E0-B333-BE2179679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08050"/>
            <a:ext cx="8610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848AAB86-E997-48A2-BB1C-E76FD0D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140075"/>
            <a:ext cx="65516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FA65E957-82DC-4D35-96B5-EDCAF77C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43263"/>
            <a:ext cx="68421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  <a:p>
            <a:pPr algn="l"/>
            <a:endParaRPr lang="de-DE" altLang="de-DE" sz="1200" b="1"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E4A278-8347-41E9-BBD7-5361AC4ECA6F}"/>
              </a:ext>
            </a:extLst>
          </p:cNvPr>
          <p:cNvSpPr txBox="1"/>
          <p:nvPr/>
        </p:nvSpPr>
        <p:spPr>
          <a:xfrm>
            <a:off x="431540" y="1310556"/>
            <a:ext cx="828092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Rashkind</a:t>
            </a:r>
            <a:r>
              <a:rPr lang="en-US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Balloon Catheter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1966: William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Rashkind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developed balloon atrial septostomy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well-established 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potentially life-saving intervention for cyanotic CHD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for neonates or young infants.</a:t>
            </a: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Three years ago were </a:t>
            </a: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three alternative devices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available.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500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Now only one remains available in Europe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61890C-40D5-200B-FC67-5451F68500DD}"/>
              </a:ext>
            </a:extLst>
          </p:cNvPr>
          <p:cNvSpPr txBox="1"/>
          <p:nvPr/>
        </p:nvSpPr>
        <p:spPr>
          <a:xfrm>
            <a:off x="1691680" y="387221"/>
            <a:ext cx="619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consequences III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C9BFF7-6841-F214-B78D-DAF5A9D0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0"/>
            <a:ext cx="1688738" cy="1127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B8837D-1201-EE30-5D72-15BED59D67E2}"/>
              </a:ext>
            </a:extLst>
          </p:cNvPr>
          <p:cNvSpPr txBox="1"/>
          <p:nvPr/>
        </p:nvSpPr>
        <p:spPr>
          <a:xfrm>
            <a:off x="6730256" y="6552326"/>
            <a:ext cx="25922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MEP </a:t>
            </a:r>
            <a:r>
              <a:rPr lang="de-DE" sz="1000" dirty="0" err="1">
                <a:solidFill>
                  <a:srgbClr val="990000"/>
                </a:solidFill>
                <a:effectLst/>
                <a:latin typeface="+mn-lt"/>
              </a:rPr>
              <a:t>Heartgroup</a:t>
            </a:r>
            <a:r>
              <a:rPr lang="de-DE" sz="1000" dirty="0">
                <a:solidFill>
                  <a:srgbClr val="990000"/>
                </a:solidFill>
                <a:effectLst/>
                <a:latin typeface="+mn-lt"/>
              </a:rPr>
              <a:t> Meeting 2023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325947-7870-76C2-E328-C86D9748E9CC}"/>
              </a:ext>
            </a:extLst>
          </p:cNvPr>
          <p:cNvSpPr txBox="1"/>
          <p:nvPr/>
        </p:nvSpPr>
        <p:spPr>
          <a:xfrm>
            <a:off x="-324544" y="6469305"/>
            <a:ext cx="25202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990000"/>
                </a:solidFill>
                <a:effectLst/>
                <a:latin typeface="Calibri" panose="020F0502020204030204" pitchFamily="34" charset="0"/>
              </a:rPr>
              <a:t>Kai Rüenbrink</a:t>
            </a:r>
          </a:p>
        </p:txBody>
      </p:sp>
    </p:spTree>
    <p:extLst>
      <p:ext uri="{BB962C8B-B14F-4D97-AF65-F5344CB8AC3E}">
        <p14:creationId xmlns:p14="http://schemas.microsoft.com/office/powerpoint/2010/main" val="3107087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kasten-Text"/>
</p:tagLst>
</file>

<file path=ppt/theme/theme1.xml><?xml version="1.0" encoding="utf-8"?>
<a:theme xmlns:a="http://schemas.openxmlformats.org/drawingml/2006/main" name="mustervorlage_herzstiftung">
  <a:themeElements>
    <a:clrScheme name="mustervorlage_herzstift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ustervorlage_herzstiftung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ustervorlage_herzstift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_herzstiftu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vorlage_herzstiftu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_herzstiftu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_herzstiftu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_herzstiftu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vorlage_herzstiftu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weizeiliger Titel">
  <a:themeElements>
    <a:clrScheme name="1_zweizeiliger 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zweizeiliger Titel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zweizeiliger 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weizeiliger Tit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weizeiliger Tit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weizeiliger Tit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weizeiliger T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weizeiliger T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weizeiliger T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1197</Words>
  <Application>Microsoft Office PowerPoint</Application>
  <PresentationFormat>Bildschirmpräsentation (4:3)</PresentationFormat>
  <Paragraphs>603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Verdana</vt:lpstr>
      <vt:lpstr>Wingdings</vt:lpstr>
      <vt:lpstr>mustervorlage_herzstiftung</vt:lpstr>
      <vt:lpstr>1_zweizeiliger Titel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 Herzstiftung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Vorstandssitzung der Deutschen Herzstiftung</dc:title>
  <dc:creator>Martin Vestweber</dc:creator>
  <cp:lastModifiedBy>Rüenbrink, Kai</cp:lastModifiedBy>
  <cp:revision>1170</cp:revision>
  <cp:lastPrinted>2023-06-26T12:42:58Z</cp:lastPrinted>
  <dcterms:created xsi:type="dcterms:W3CDTF">2002-11-26T09:53:54Z</dcterms:created>
  <dcterms:modified xsi:type="dcterms:W3CDTF">2023-06-27T07:34:03Z</dcterms:modified>
</cp:coreProperties>
</file>