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0"/>
  </p:notesMasterIdLst>
  <p:handoutMasterIdLst>
    <p:handoutMasterId r:id="rId11"/>
  </p:handoutMasterIdLst>
  <p:sldIdLst>
    <p:sldId id="258" r:id="rId2"/>
    <p:sldId id="592" r:id="rId3"/>
    <p:sldId id="2096975799" r:id="rId4"/>
    <p:sldId id="2096975800" r:id="rId5"/>
    <p:sldId id="2096975803" r:id="rId6"/>
    <p:sldId id="2096975805" r:id="rId7"/>
    <p:sldId id="2096975804" r:id="rId8"/>
    <p:sldId id="209697580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schow Markus" initials="GM" lastIdx="2" clrIdx="0"/>
  <p:cmAuthor id="2" name="r.vonhaken@gmx.de" initials="r [5]" lastIdx="1" clrIdx="1"/>
  <p:cmAuthor id="3" name="r.vonhaken@gmx.de" initials="r [7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2"/>
    <p:restoredTop sz="77295"/>
  </p:normalViewPr>
  <p:slideViewPr>
    <p:cSldViewPr snapToGrid="0" snapToObjects="1">
      <p:cViewPr varScale="1">
        <p:scale>
          <a:sx n="98" d="100"/>
          <a:sy n="98" d="100"/>
        </p:scale>
        <p:origin x="636" y="84"/>
      </p:cViewPr>
      <p:guideLst>
        <p:guide orient="horz" pos="2024"/>
        <p:guide pos="3840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5" d="100"/>
          <a:sy n="115" d="100"/>
        </p:scale>
        <p:origin x="31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5DF598-75B3-4445-B2C0-AEDCB942BF61}" type="doc">
      <dgm:prSet loTypeId="urn:microsoft.com/office/officeart/2005/8/layout/v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CC8C0C93-F54C-BF46-A4C2-08C6B951C55C}">
      <dgm:prSet/>
      <dgm:spPr/>
      <dgm:t>
        <a:bodyPr/>
        <a:lstStyle/>
        <a:p>
          <a:pPr algn="l"/>
          <a:r>
            <a:rPr lang="de-DE" dirty="0" err="1">
              <a:latin typeface="Lato" panose="020F0502020204030203" pitchFamily="34" charset="77"/>
            </a:rPr>
            <a:t>Advances</a:t>
          </a:r>
          <a:r>
            <a:rPr lang="de-DE" dirty="0">
              <a:latin typeface="Lato" panose="020F0502020204030203" pitchFamily="34" charset="77"/>
            </a:rPr>
            <a:t> in </a:t>
          </a:r>
          <a:r>
            <a:rPr lang="de-DE" dirty="0" err="1">
              <a:latin typeface="Lato" panose="020F0502020204030203" pitchFamily="34" charset="77"/>
            </a:rPr>
            <a:t>surgical</a:t>
          </a:r>
          <a:r>
            <a:rPr lang="de-DE" dirty="0">
              <a:latin typeface="Lato" panose="020F0502020204030203" pitchFamily="34" charset="77"/>
            </a:rPr>
            <a:t> </a:t>
          </a:r>
          <a:r>
            <a:rPr lang="de-DE" dirty="0" err="1">
              <a:latin typeface="Lato" panose="020F0502020204030203" pitchFamily="34" charset="77"/>
            </a:rPr>
            <a:t>technique</a:t>
          </a:r>
          <a:r>
            <a:rPr lang="de-DE" dirty="0">
              <a:latin typeface="Lato" panose="020F0502020204030203" pitchFamily="34" charset="77"/>
            </a:rPr>
            <a:t> </a:t>
          </a:r>
        </a:p>
      </dgm:t>
    </dgm:pt>
    <dgm:pt modelId="{03EDF888-3FB6-5345-832C-3119E8195062}" type="parTrans" cxnId="{640D9827-144F-DB40-AB13-CDE17E7A4671}">
      <dgm:prSet/>
      <dgm:spPr/>
      <dgm:t>
        <a:bodyPr/>
        <a:lstStyle/>
        <a:p>
          <a:pPr algn="l"/>
          <a:endParaRPr lang="de-DE">
            <a:latin typeface="Lato" panose="020F0502020204030203" pitchFamily="34" charset="77"/>
          </a:endParaRPr>
        </a:p>
      </dgm:t>
    </dgm:pt>
    <dgm:pt modelId="{AF08B589-40B2-EC4D-B71E-D511EE455130}" type="sibTrans" cxnId="{640D9827-144F-DB40-AB13-CDE17E7A4671}">
      <dgm:prSet/>
      <dgm:spPr/>
      <dgm:t>
        <a:bodyPr/>
        <a:lstStyle/>
        <a:p>
          <a:pPr algn="l"/>
          <a:endParaRPr lang="de-DE">
            <a:latin typeface="Lato" panose="020F0502020204030203" pitchFamily="34" charset="77"/>
          </a:endParaRPr>
        </a:p>
      </dgm:t>
    </dgm:pt>
    <dgm:pt modelId="{76E92B2B-0578-8D45-801B-164551286E6B}">
      <dgm:prSet/>
      <dgm:spPr/>
      <dgm:t>
        <a:bodyPr/>
        <a:lstStyle/>
        <a:p>
          <a:pPr algn="l"/>
          <a:r>
            <a:rPr lang="de-DE">
              <a:latin typeface="Lato" panose="020F0502020204030203" pitchFamily="34" charset="77"/>
            </a:rPr>
            <a:t>Advances in interventional pediatric cardiology </a:t>
          </a:r>
        </a:p>
      </dgm:t>
    </dgm:pt>
    <dgm:pt modelId="{3DC104FB-6784-4845-8DB3-F7BD46064038}" type="parTrans" cxnId="{780E0BFF-F183-9F41-B807-764A2645BD6F}">
      <dgm:prSet/>
      <dgm:spPr/>
      <dgm:t>
        <a:bodyPr/>
        <a:lstStyle/>
        <a:p>
          <a:pPr algn="l"/>
          <a:endParaRPr lang="de-DE">
            <a:latin typeface="Lato" panose="020F0502020204030203" pitchFamily="34" charset="77"/>
          </a:endParaRPr>
        </a:p>
      </dgm:t>
    </dgm:pt>
    <dgm:pt modelId="{00444FCA-3830-8D4C-A6FB-56461D1B1033}" type="sibTrans" cxnId="{780E0BFF-F183-9F41-B807-764A2645BD6F}">
      <dgm:prSet/>
      <dgm:spPr/>
      <dgm:t>
        <a:bodyPr/>
        <a:lstStyle/>
        <a:p>
          <a:pPr algn="l"/>
          <a:endParaRPr lang="de-DE">
            <a:latin typeface="Lato" panose="020F0502020204030203" pitchFamily="34" charset="77"/>
          </a:endParaRPr>
        </a:p>
      </dgm:t>
    </dgm:pt>
    <dgm:pt modelId="{EAAC693E-C0EF-D147-92D2-15C4C44C9081}">
      <dgm:prSet/>
      <dgm:spPr/>
      <dgm:t>
        <a:bodyPr/>
        <a:lstStyle/>
        <a:p>
          <a:pPr algn="l"/>
          <a:r>
            <a:rPr lang="de-DE">
              <a:latin typeface="Lato" panose="020F0502020204030203" pitchFamily="34" charset="77"/>
            </a:rPr>
            <a:t>Advances in drug therapy</a:t>
          </a:r>
        </a:p>
      </dgm:t>
    </dgm:pt>
    <dgm:pt modelId="{038C82CD-3565-FE4E-8209-CC7F49D0D90D}" type="parTrans" cxnId="{C4B1E080-8C36-C548-BDD0-76F6560C4F8B}">
      <dgm:prSet/>
      <dgm:spPr/>
      <dgm:t>
        <a:bodyPr/>
        <a:lstStyle/>
        <a:p>
          <a:pPr algn="l"/>
          <a:endParaRPr lang="de-DE">
            <a:latin typeface="Lato" panose="020F0502020204030203" pitchFamily="34" charset="77"/>
          </a:endParaRPr>
        </a:p>
      </dgm:t>
    </dgm:pt>
    <dgm:pt modelId="{FF9DCDD4-CA00-3C42-85D8-5CB3BBE56CD9}" type="sibTrans" cxnId="{C4B1E080-8C36-C548-BDD0-76F6560C4F8B}">
      <dgm:prSet/>
      <dgm:spPr/>
      <dgm:t>
        <a:bodyPr/>
        <a:lstStyle/>
        <a:p>
          <a:pPr algn="l"/>
          <a:endParaRPr lang="de-DE">
            <a:latin typeface="Lato" panose="020F0502020204030203" pitchFamily="34" charset="77"/>
          </a:endParaRPr>
        </a:p>
      </dgm:t>
    </dgm:pt>
    <dgm:pt modelId="{B7A6479A-E7D6-F845-AD75-E36229423BF9}" type="pres">
      <dgm:prSet presAssocID="{235DF598-75B3-4445-B2C0-AEDCB942BF61}" presName="linearFlow" presStyleCnt="0">
        <dgm:presLayoutVars>
          <dgm:dir/>
          <dgm:resizeHandles val="exact"/>
        </dgm:presLayoutVars>
      </dgm:prSet>
      <dgm:spPr/>
    </dgm:pt>
    <dgm:pt modelId="{91F84760-054A-4844-AF3C-DD2ACB6F7E50}" type="pres">
      <dgm:prSet presAssocID="{CC8C0C93-F54C-BF46-A4C2-08C6B951C55C}" presName="composite" presStyleCnt="0"/>
      <dgm:spPr/>
    </dgm:pt>
    <dgm:pt modelId="{A04DCEED-F12A-BC43-B7D6-B8A53533EDCB}" type="pres">
      <dgm:prSet presAssocID="{CC8C0C93-F54C-BF46-A4C2-08C6B951C55C}" presName="imgShp" presStyleLbl="fgImgPlace1" presStyleIdx="0" presStyleCnt="3"/>
      <dgm:spPr/>
    </dgm:pt>
    <dgm:pt modelId="{17DBF430-9E0A-CA4C-BE70-67A90A259E89}" type="pres">
      <dgm:prSet presAssocID="{CC8C0C93-F54C-BF46-A4C2-08C6B951C55C}" presName="txShp" presStyleLbl="node1" presStyleIdx="0" presStyleCnt="3">
        <dgm:presLayoutVars>
          <dgm:bulletEnabled val="1"/>
        </dgm:presLayoutVars>
      </dgm:prSet>
      <dgm:spPr/>
    </dgm:pt>
    <dgm:pt modelId="{B73362B3-9E14-3945-BF95-224541EC5914}" type="pres">
      <dgm:prSet presAssocID="{AF08B589-40B2-EC4D-B71E-D511EE455130}" presName="spacing" presStyleCnt="0"/>
      <dgm:spPr/>
    </dgm:pt>
    <dgm:pt modelId="{434D3447-E96C-B84C-AD03-948715743874}" type="pres">
      <dgm:prSet presAssocID="{76E92B2B-0578-8D45-801B-164551286E6B}" presName="composite" presStyleCnt="0"/>
      <dgm:spPr/>
    </dgm:pt>
    <dgm:pt modelId="{997D1E6F-9134-6F49-89BA-E087E93F63D7}" type="pres">
      <dgm:prSet presAssocID="{76E92B2B-0578-8D45-801B-164551286E6B}" presName="imgShp" presStyleLbl="fgImgPlace1" presStyleIdx="1" presStyleCnt="3"/>
      <dgm:spPr/>
    </dgm:pt>
    <dgm:pt modelId="{26F5D032-8B93-5F41-8965-5B48516199F0}" type="pres">
      <dgm:prSet presAssocID="{76E92B2B-0578-8D45-801B-164551286E6B}" presName="txShp" presStyleLbl="node1" presStyleIdx="1" presStyleCnt="3">
        <dgm:presLayoutVars>
          <dgm:bulletEnabled val="1"/>
        </dgm:presLayoutVars>
      </dgm:prSet>
      <dgm:spPr/>
    </dgm:pt>
    <dgm:pt modelId="{60F94506-3F18-F346-8759-1A5EB8523DF3}" type="pres">
      <dgm:prSet presAssocID="{00444FCA-3830-8D4C-A6FB-56461D1B1033}" presName="spacing" presStyleCnt="0"/>
      <dgm:spPr/>
    </dgm:pt>
    <dgm:pt modelId="{C651CBDF-3F33-9F4C-AF55-907FB500945C}" type="pres">
      <dgm:prSet presAssocID="{EAAC693E-C0EF-D147-92D2-15C4C44C9081}" presName="composite" presStyleCnt="0"/>
      <dgm:spPr/>
    </dgm:pt>
    <dgm:pt modelId="{43DB57DF-8F40-0A46-82B0-1C99E0F5338B}" type="pres">
      <dgm:prSet presAssocID="{EAAC693E-C0EF-D147-92D2-15C4C44C9081}" presName="imgShp" presStyleLbl="fgImgPlace1" presStyleIdx="2" presStyleCnt="3"/>
      <dgm:spPr/>
    </dgm:pt>
    <dgm:pt modelId="{5E5114B8-B07B-CC4A-B89F-1D062C1BC244}" type="pres">
      <dgm:prSet presAssocID="{EAAC693E-C0EF-D147-92D2-15C4C44C9081}" presName="txShp" presStyleLbl="node1" presStyleIdx="2" presStyleCnt="3">
        <dgm:presLayoutVars>
          <dgm:bulletEnabled val="1"/>
        </dgm:presLayoutVars>
      </dgm:prSet>
      <dgm:spPr/>
    </dgm:pt>
  </dgm:ptLst>
  <dgm:cxnLst>
    <dgm:cxn modelId="{640D9827-144F-DB40-AB13-CDE17E7A4671}" srcId="{235DF598-75B3-4445-B2C0-AEDCB942BF61}" destId="{CC8C0C93-F54C-BF46-A4C2-08C6B951C55C}" srcOrd="0" destOrd="0" parTransId="{03EDF888-3FB6-5345-832C-3119E8195062}" sibTransId="{AF08B589-40B2-EC4D-B71E-D511EE455130}"/>
    <dgm:cxn modelId="{61B4A335-F554-3243-96C7-5C9692204B72}" type="presOf" srcId="{76E92B2B-0578-8D45-801B-164551286E6B}" destId="{26F5D032-8B93-5F41-8965-5B48516199F0}" srcOrd="0" destOrd="0" presId="urn:microsoft.com/office/officeart/2005/8/layout/vList3"/>
    <dgm:cxn modelId="{8925F365-779D-304C-9457-86B3B82B6C9B}" type="presOf" srcId="{235DF598-75B3-4445-B2C0-AEDCB942BF61}" destId="{B7A6479A-E7D6-F845-AD75-E36229423BF9}" srcOrd="0" destOrd="0" presId="urn:microsoft.com/office/officeart/2005/8/layout/vList3"/>
    <dgm:cxn modelId="{C4B1E080-8C36-C548-BDD0-76F6560C4F8B}" srcId="{235DF598-75B3-4445-B2C0-AEDCB942BF61}" destId="{EAAC693E-C0EF-D147-92D2-15C4C44C9081}" srcOrd="2" destOrd="0" parTransId="{038C82CD-3565-FE4E-8209-CC7F49D0D90D}" sibTransId="{FF9DCDD4-CA00-3C42-85D8-5CB3BBE56CD9}"/>
    <dgm:cxn modelId="{1CBC3DA6-04B9-D140-895A-54CBACD62CDC}" type="presOf" srcId="{CC8C0C93-F54C-BF46-A4C2-08C6B951C55C}" destId="{17DBF430-9E0A-CA4C-BE70-67A90A259E89}" srcOrd="0" destOrd="0" presId="urn:microsoft.com/office/officeart/2005/8/layout/vList3"/>
    <dgm:cxn modelId="{ECC8F9D3-7A82-C444-9225-A5EB0778F1F1}" type="presOf" srcId="{EAAC693E-C0EF-D147-92D2-15C4C44C9081}" destId="{5E5114B8-B07B-CC4A-B89F-1D062C1BC244}" srcOrd="0" destOrd="0" presId="urn:microsoft.com/office/officeart/2005/8/layout/vList3"/>
    <dgm:cxn modelId="{780E0BFF-F183-9F41-B807-764A2645BD6F}" srcId="{235DF598-75B3-4445-B2C0-AEDCB942BF61}" destId="{76E92B2B-0578-8D45-801B-164551286E6B}" srcOrd="1" destOrd="0" parTransId="{3DC104FB-6784-4845-8DB3-F7BD46064038}" sibTransId="{00444FCA-3830-8D4C-A6FB-56461D1B1033}"/>
    <dgm:cxn modelId="{0D8FE0F3-8FD1-FD40-8210-81041AD5E777}" type="presParOf" srcId="{B7A6479A-E7D6-F845-AD75-E36229423BF9}" destId="{91F84760-054A-4844-AF3C-DD2ACB6F7E50}" srcOrd="0" destOrd="0" presId="urn:microsoft.com/office/officeart/2005/8/layout/vList3"/>
    <dgm:cxn modelId="{7910D151-9DFF-E445-8163-EA5460F40414}" type="presParOf" srcId="{91F84760-054A-4844-AF3C-DD2ACB6F7E50}" destId="{A04DCEED-F12A-BC43-B7D6-B8A53533EDCB}" srcOrd="0" destOrd="0" presId="urn:microsoft.com/office/officeart/2005/8/layout/vList3"/>
    <dgm:cxn modelId="{311C898F-2D54-E640-99EB-DB70CE2D3DAA}" type="presParOf" srcId="{91F84760-054A-4844-AF3C-DD2ACB6F7E50}" destId="{17DBF430-9E0A-CA4C-BE70-67A90A259E89}" srcOrd="1" destOrd="0" presId="urn:microsoft.com/office/officeart/2005/8/layout/vList3"/>
    <dgm:cxn modelId="{9DD23094-64C3-C945-8D2F-1A5FE0FBE3E8}" type="presParOf" srcId="{B7A6479A-E7D6-F845-AD75-E36229423BF9}" destId="{B73362B3-9E14-3945-BF95-224541EC5914}" srcOrd="1" destOrd="0" presId="urn:microsoft.com/office/officeart/2005/8/layout/vList3"/>
    <dgm:cxn modelId="{6D5B7382-66F1-524B-9285-FF2ADF7214A8}" type="presParOf" srcId="{B7A6479A-E7D6-F845-AD75-E36229423BF9}" destId="{434D3447-E96C-B84C-AD03-948715743874}" srcOrd="2" destOrd="0" presId="urn:microsoft.com/office/officeart/2005/8/layout/vList3"/>
    <dgm:cxn modelId="{A19A5C08-4387-DE44-8980-DCAB58C21A18}" type="presParOf" srcId="{434D3447-E96C-B84C-AD03-948715743874}" destId="{997D1E6F-9134-6F49-89BA-E087E93F63D7}" srcOrd="0" destOrd="0" presId="urn:microsoft.com/office/officeart/2005/8/layout/vList3"/>
    <dgm:cxn modelId="{B289FA24-1BE8-EC4D-AD55-2694F4A038FA}" type="presParOf" srcId="{434D3447-E96C-B84C-AD03-948715743874}" destId="{26F5D032-8B93-5F41-8965-5B48516199F0}" srcOrd="1" destOrd="0" presId="urn:microsoft.com/office/officeart/2005/8/layout/vList3"/>
    <dgm:cxn modelId="{3C73839F-99BD-1847-ABBD-8E1E90B5A2A6}" type="presParOf" srcId="{B7A6479A-E7D6-F845-AD75-E36229423BF9}" destId="{60F94506-3F18-F346-8759-1A5EB8523DF3}" srcOrd="3" destOrd="0" presId="urn:microsoft.com/office/officeart/2005/8/layout/vList3"/>
    <dgm:cxn modelId="{956C1936-AC8B-1F4C-A370-98DAA8D83F70}" type="presParOf" srcId="{B7A6479A-E7D6-F845-AD75-E36229423BF9}" destId="{C651CBDF-3F33-9F4C-AF55-907FB500945C}" srcOrd="4" destOrd="0" presId="urn:microsoft.com/office/officeart/2005/8/layout/vList3"/>
    <dgm:cxn modelId="{BD19FFA6-155D-614E-B437-AD6951E36A91}" type="presParOf" srcId="{C651CBDF-3F33-9F4C-AF55-907FB500945C}" destId="{43DB57DF-8F40-0A46-82B0-1C99E0F5338B}" srcOrd="0" destOrd="0" presId="urn:microsoft.com/office/officeart/2005/8/layout/vList3"/>
    <dgm:cxn modelId="{0C4FD121-EAB8-C640-9800-03AC605D661E}" type="presParOf" srcId="{C651CBDF-3F33-9F4C-AF55-907FB500945C}" destId="{5E5114B8-B07B-CC4A-B89F-1D062C1BC244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BF430-9E0A-CA4C-BE70-67A90A259E89}">
      <dsp:nvSpPr>
        <dsp:cNvPr id="0" name=""/>
        <dsp:cNvSpPr/>
      </dsp:nvSpPr>
      <dsp:spPr>
        <a:xfrm rot="10800000">
          <a:off x="1882615" y="334"/>
          <a:ext cx="6696533" cy="783580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537" tIns="83820" rIns="156464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 err="1">
              <a:latin typeface="Lato" panose="020F0502020204030203" pitchFamily="34" charset="77"/>
            </a:rPr>
            <a:t>Advances</a:t>
          </a:r>
          <a:r>
            <a:rPr lang="de-DE" sz="2200" kern="1200" dirty="0">
              <a:latin typeface="Lato" panose="020F0502020204030203" pitchFamily="34" charset="77"/>
            </a:rPr>
            <a:t> in </a:t>
          </a:r>
          <a:r>
            <a:rPr lang="de-DE" sz="2200" kern="1200" dirty="0" err="1">
              <a:latin typeface="Lato" panose="020F0502020204030203" pitchFamily="34" charset="77"/>
            </a:rPr>
            <a:t>surgical</a:t>
          </a:r>
          <a:r>
            <a:rPr lang="de-DE" sz="2200" kern="1200" dirty="0">
              <a:latin typeface="Lato" panose="020F0502020204030203" pitchFamily="34" charset="77"/>
            </a:rPr>
            <a:t> </a:t>
          </a:r>
          <a:r>
            <a:rPr lang="de-DE" sz="2200" kern="1200" dirty="0" err="1">
              <a:latin typeface="Lato" panose="020F0502020204030203" pitchFamily="34" charset="77"/>
            </a:rPr>
            <a:t>technique</a:t>
          </a:r>
          <a:r>
            <a:rPr lang="de-DE" sz="2200" kern="1200" dirty="0">
              <a:latin typeface="Lato" panose="020F0502020204030203" pitchFamily="34" charset="77"/>
            </a:rPr>
            <a:t> </a:t>
          </a:r>
        </a:p>
      </dsp:txBody>
      <dsp:txXfrm rot="10800000">
        <a:off x="2078510" y="334"/>
        <a:ext cx="6500638" cy="783580"/>
      </dsp:txXfrm>
    </dsp:sp>
    <dsp:sp modelId="{A04DCEED-F12A-BC43-B7D6-B8A53533EDCB}">
      <dsp:nvSpPr>
        <dsp:cNvPr id="0" name=""/>
        <dsp:cNvSpPr/>
      </dsp:nvSpPr>
      <dsp:spPr>
        <a:xfrm>
          <a:off x="1490825" y="334"/>
          <a:ext cx="783580" cy="78358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5D032-8B93-5F41-8965-5B48516199F0}">
      <dsp:nvSpPr>
        <dsp:cNvPr id="0" name=""/>
        <dsp:cNvSpPr/>
      </dsp:nvSpPr>
      <dsp:spPr>
        <a:xfrm rot="10800000">
          <a:off x="1882615" y="979809"/>
          <a:ext cx="6696533" cy="783580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537" tIns="83820" rIns="156464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>
              <a:latin typeface="Lato" panose="020F0502020204030203" pitchFamily="34" charset="77"/>
            </a:rPr>
            <a:t>Advances in interventional pediatric cardiology </a:t>
          </a:r>
        </a:p>
      </dsp:txBody>
      <dsp:txXfrm rot="10800000">
        <a:off x="2078510" y="979809"/>
        <a:ext cx="6500638" cy="783580"/>
      </dsp:txXfrm>
    </dsp:sp>
    <dsp:sp modelId="{997D1E6F-9134-6F49-89BA-E087E93F63D7}">
      <dsp:nvSpPr>
        <dsp:cNvPr id="0" name=""/>
        <dsp:cNvSpPr/>
      </dsp:nvSpPr>
      <dsp:spPr>
        <a:xfrm>
          <a:off x="1490825" y="979809"/>
          <a:ext cx="783580" cy="78358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114B8-B07B-CC4A-B89F-1D062C1BC244}">
      <dsp:nvSpPr>
        <dsp:cNvPr id="0" name=""/>
        <dsp:cNvSpPr/>
      </dsp:nvSpPr>
      <dsp:spPr>
        <a:xfrm rot="10800000">
          <a:off x="1882615" y="1959285"/>
          <a:ext cx="6696533" cy="783580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537" tIns="83820" rIns="156464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>
              <a:latin typeface="Lato" panose="020F0502020204030203" pitchFamily="34" charset="77"/>
            </a:rPr>
            <a:t>Advances in drug therapy</a:t>
          </a:r>
        </a:p>
      </dsp:txBody>
      <dsp:txXfrm rot="10800000">
        <a:off x="2078510" y="1959285"/>
        <a:ext cx="6500638" cy="783580"/>
      </dsp:txXfrm>
    </dsp:sp>
    <dsp:sp modelId="{43DB57DF-8F40-0A46-82B0-1C99E0F5338B}">
      <dsp:nvSpPr>
        <dsp:cNvPr id="0" name=""/>
        <dsp:cNvSpPr/>
      </dsp:nvSpPr>
      <dsp:spPr>
        <a:xfrm>
          <a:off x="1490825" y="1959285"/>
          <a:ext cx="783580" cy="78358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C9D789E-9EDC-3D45-B023-4FA10E3F9E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5285463-1203-A64E-816E-4F6126B29D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4F82D-41A6-0642-8A55-5A22246B9DE2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2AC8EA-D938-4F4B-81C9-B59D97DD5C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563C70-4FB9-FE45-9500-215C688563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248A1-63B9-494E-9515-3C470B8DCB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538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08D4D-F0EB-5B46-BBBC-D604D9206F2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BBB4F-8ABA-3243-87BC-FCFB3D6177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07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BBB4F-8ABA-3243-87BC-FCFB3D6177A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229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>
                <a:latin typeface="Times" charset="0"/>
                <a:ea typeface="MS PGothic" charset="0"/>
              </a:rPr>
              <a:t>To be transparent my conflict of interest</a:t>
            </a:r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B7819D57-F247-BE43-ABF3-B83074D38E00}" type="slidenum">
              <a:rPr lang="de-DE" sz="1200"/>
              <a:pPr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299359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pPr/>
              <a:t>26.06.2023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3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08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61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46A1B3D-D211-0D47-9F29-AE0E79DD08A7}"/>
              </a:ext>
            </a:extLst>
          </p:cNvPr>
          <p:cNvSpPr/>
          <p:nvPr userDrawn="1"/>
        </p:nvSpPr>
        <p:spPr>
          <a:xfrm>
            <a:off x="0" y="0"/>
            <a:ext cx="12192000" cy="1325564"/>
          </a:xfrm>
          <a:prstGeom prst="rect">
            <a:avLst/>
          </a:prstGeom>
          <a:solidFill>
            <a:schemeClr val="bg2">
              <a:lumMod val="90000"/>
              <a:alpha val="291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99" y="1"/>
            <a:ext cx="10663284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84" y="1663239"/>
            <a:ext cx="10515600" cy="4351338"/>
          </a:xfrm>
        </p:spPr>
        <p:txBody>
          <a:bodyPr/>
          <a:lstStyle>
            <a:lvl1pPr>
              <a:defRPr b="0" i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de-DE" dirty="0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E535CDB2-7F29-764A-9BA9-8EBAF6C200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6340871"/>
            <a:ext cx="12192000" cy="517128"/>
          </a:xfrm>
          <a:noFill/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F2B5410-FDD7-8B4D-A29C-27EE2BAAAFE1}"/>
              </a:ext>
            </a:extLst>
          </p:cNvPr>
          <p:cNvSpPr/>
          <p:nvPr userDrawn="1"/>
        </p:nvSpPr>
        <p:spPr>
          <a:xfrm>
            <a:off x="327604" y="312738"/>
            <a:ext cx="696864" cy="700088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84308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2_Del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307697" y="6270882"/>
            <a:ext cx="706171" cy="3651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AC3FF422-4F39-9044-9467-9E928D51004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55892" y="6093296"/>
            <a:ext cx="8236653" cy="648072"/>
          </a:xfrm>
          <a:prstGeom prst="rect">
            <a:avLst/>
          </a:prstGeom>
        </p:spPr>
        <p:txBody>
          <a:bodyPr anchor="t" anchorCtr="0"/>
          <a:lstStyle>
            <a:lvl1pPr algn="l">
              <a:defRPr lang="de-DE" sz="600" kern="1200" dirty="0">
                <a:solidFill>
                  <a:srgbClr val="000000"/>
                </a:solidFill>
                <a:latin typeface="Arial Narrow"/>
                <a:ea typeface="+mn-ea"/>
                <a:cs typeface="Arial Narrow"/>
              </a:defRPr>
            </a:lvl1pPr>
          </a:lstStyle>
          <a:p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079500" y="341908"/>
            <a:ext cx="10670976" cy="4570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100" b="1" i="0">
                <a:solidFill>
                  <a:srgbClr val="1E1D64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079500" y="798936"/>
            <a:ext cx="10670117" cy="57480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350" b="1">
                <a:solidFill>
                  <a:srgbClr val="1E1D64"/>
                </a:solidFill>
                <a:latin typeface="Arial"/>
                <a:cs typeface="Arial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 hasCustomPrompt="1"/>
          </p:nvPr>
        </p:nvSpPr>
        <p:spPr>
          <a:xfrm>
            <a:off x="1079077" y="1600201"/>
            <a:ext cx="10670976" cy="4349079"/>
          </a:xfrm>
          <a:prstGeom prst="rect">
            <a:avLst/>
          </a:prstGeom>
        </p:spPr>
        <p:txBody>
          <a:bodyPr lIns="0" tIns="0" rIns="0" bIns="0"/>
          <a:lstStyle>
            <a:lvl1pPr marL="257175" indent="-202500">
              <a:buClr>
                <a:srgbClr val="1E9D57"/>
              </a:buClr>
              <a:buSzPct val="120000"/>
              <a:buFont typeface="Arial"/>
              <a:buChar char="•"/>
              <a:defRPr sz="15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557213" indent="-214313">
              <a:buClr>
                <a:srgbClr val="1E9D57"/>
              </a:buClr>
              <a:buSzPct val="100000"/>
              <a:buFont typeface="Symbol" charset="2"/>
              <a:buChar char="-"/>
              <a:defRPr sz="1350" b="0" i="0">
                <a:solidFill>
                  <a:srgbClr val="000000"/>
                </a:solidFill>
                <a:latin typeface="Arial"/>
                <a:cs typeface="Arial"/>
              </a:defRPr>
            </a:lvl2pPr>
            <a:lvl3pPr marL="857250" indent="-171450">
              <a:buClr>
                <a:srgbClr val="1E9D57"/>
              </a:buClr>
              <a:buSzPct val="80000"/>
              <a:buFont typeface="Courier New"/>
              <a:buChar char="o"/>
              <a:defRPr sz="1200" b="0" i="0">
                <a:solidFill>
                  <a:srgbClr val="000000"/>
                </a:solidFill>
                <a:latin typeface="Arial"/>
                <a:cs typeface="Arial"/>
              </a:defRPr>
            </a:lvl3pPr>
            <a:lvl4pPr marL="1093500" indent="-145800">
              <a:buClr>
                <a:srgbClr val="1E9D57"/>
              </a:buClr>
              <a:buSzPct val="100000"/>
              <a:buFont typeface="Arial"/>
              <a:buChar char="•"/>
              <a:defRPr sz="1050" b="0" i="0">
                <a:solidFill>
                  <a:srgbClr val="000000"/>
                </a:solidFill>
                <a:latin typeface="Arial"/>
                <a:cs typeface="Arial"/>
              </a:defRPr>
            </a:lvl4pPr>
            <a:lvl5pPr marL="1274400" indent="-145800">
              <a:buClr>
                <a:srgbClr val="1E9D57"/>
              </a:buClr>
              <a:buSzPct val="80000"/>
              <a:buFont typeface="Symbol" charset="2"/>
              <a:buChar char="-"/>
              <a:defRPr sz="1050" b="0" i="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9550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22"/>
          <p:cNvSpPr>
            <a:spLocks noChangeArrowheads="1"/>
          </p:cNvSpPr>
          <p:nvPr userDrawn="1"/>
        </p:nvSpPr>
        <p:spPr bwMode="auto">
          <a:xfrm>
            <a:off x="-2117" y="0"/>
            <a:ext cx="12192001" cy="622300"/>
          </a:xfrm>
          <a:prstGeom prst="rect">
            <a:avLst/>
          </a:prstGeom>
          <a:solidFill>
            <a:srgbClr val="008000"/>
          </a:solidFill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de-DE" sz="1600">
              <a:solidFill>
                <a:schemeClr val="bg1"/>
              </a:solidFill>
            </a:endParaRPr>
          </a:p>
        </p:txBody>
      </p:sp>
      <p:cxnSp>
        <p:nvCxnSpPr>
          <p:cNvPr id="6" name="Gerade Verbindung 5"/>
          <p:cNvCxnSpPr>
            <a:cxnSpLocks noChangeShapeType="1"/>
          </p:cNvCxnSpPr>
          <p:nvPr userDrawn="1"/>
        </p:nvCxnSpPr>
        <p:spPr bwMode="auto">
          <a:xfrm>
            <a:off x="0" y="6300788"/>
            <a:ext cx="12192000" cy="0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" y="0"/>
            <a:ext cx="12189883" cy="6223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547812" y="1069983"/>
            <a:ext cx="10972800" cy="4525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119952" y="6378575"/>
            <a:ext cx="12072049" cy="476420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140875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22"/>
          <p:cNvSpPr>
            <a:spLocks noChangeArrowheads="1"/>
          </p:cNvSpPr>
          <p:nvPr userDrawn="1"/>
        </p:nvSpPr>
        <p:spPr bwMode="auto">
          <a:xfrm>
            <a:off x="-2117" y="1"/>
            <a:ext cx="12192001" cy="479425"/>
          </a:xfrm>
          <a:prstGeom prst="rect">
            <a:avLst/>
          </a:prstGeom>
          <a:solidFill>
            <a:srgbClr val="800000"/>
          </a:solidFill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de-DE" sz="1600">
              <a:solidFill>
                <a:schemeClr val="bg1"/>
              </a:solidFill>
            </a:endParaRPr>
          </a:p>
        </p:txBody>
      </p:sp>
      <p:cxnSp>
        <p:nvCxnSpPr>
          <p:cNvPr id="6" name="Gerade Verbindung 5"/>
          <p:cNvCxnSpPr>
            <a:cxnSpLocks noChangeShapeType="1"/>
          </p:cNvCxnSpPr>
          <p:nvPr userDrawn="1"/>
        </p:nvCxnSpPr>
        <p:spPr bwMode="auto">
          <a:xfrm>
            <a:off x="0" y="6300788"/>
            <a:ext cx="12192000" cy="0"/>
          </a:xfrm>
          <a:prstGeom prst="line">
            <a:avLst/>
          </a:prstGeom>
          <a:noFill/>
          <a:ln w="25400">
            <a:solidFill>
              <a:srgbClr val="595959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77333" y="-139700"/>
            <a:ext cx="10972800" cy="72064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547812" y="1362082"/>
            <a:ext cx="10972800" cy="4525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119952" y="6378575"/>
            <a:ext cx="12072049" cy="476420"/>
          </a:xfrm>
        </p:spPr>
        <p:txBody>
          <a:bodyPr>
            <a:normAutofit/>
          </a:bodyPr>
          <a:lstStyle>
            <a:lvl1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4788596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r w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19668" y="132515"/>
            <a:ext cx="10752667" cy="82867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9668"/>
            <a:ext cx="12191999" cy="278332"/>
          </a:xfrm>
          <a:noFill/>
        </p:spPr>
        <p:txBody>
          <a:bodyPr wrap="square" lIns="180000" tIns="36000" rIns="180000" bIns="72000" anchor="b" anchorCtr="0">
            <a:sp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100" b="0" i="0"/>
            </a:lvl1pPr>
          </a:lstStyle>
          <a:p>
            <a:pPr lvl="0"/>
            <a:r>
              <a:rPr lang="en-US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3194257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lout w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81907"/>
            <a:ext cx="12191999" cy="453183"/>
          </a:xfrm>
          <a:prstGeom prst="rect">
            <a:avLst/>
          </a:prstGeom>
          <a:solidFill>
            <a:schemeClr val="accent2"/>
          </a:solidFill>
        </p:spPr>
        <p:txBody>
          <a:bodyPr wrap="square" lIns="360000" tIns="72000" rIns="360000" bIns="72000">
            <a:spAutoFit/>
          </a:bodyPr>
          <a:lstStyle>
            <a:lvl1pPr algn="ctr">
              <a:lnSpc>
                <a:spcPct val="100000"/>
              </a:lnSpc>
              <a:defRPr sz="2000" b="1" cap="none" baseline="0">
                <a:solidFill>
                  <a:schemeClr val="bg1"/>
                </a:solidFill>
                <a:latin typeface="+mn-lt"/>
              </a:defRPr>
            </a:lvl1pPr>
            <a:lvl2pPr>
              <a:defRPr cap="all" baseline="0">
                <a:solidFill>
                  <a:schemeClr val="bg2">
                    <a:lumMod val="50000"/>
                  </a:schemeClr>
                </a:solidFill>
                <a:latin typeface="Montserrat SemiBold" panose="00000700000000000000" pitchFamily="50" charset="0"/>
              </a:defRPr>
            </a:lvl2pPr>
            <a:lvl3pPr>
              <a:defRPr cap="all" baseline="0">
                <a:solidFill>
                  <a:schemeClr val="bg2">
                    <a:lumMod val="50000"/>
                  </a:schemeClr>
                </a:solidFill>
                <a:latin typeface="Montserrat SemiBold" panose="00000700000000000000" pitchFamily="50" charset="0"/>
              </a:defRPr>
            </a:lvl3pPr>
            <a:lvl4pPr>
              <a:defRPr cap="all" baseline="0">
                <a:solidFill>
                  <a:schemeClr val="bg2">
                    <a:lumMod val="50000"/>
                  </a:schemeClr>
                </a:solidFill>
                <a:latin typeface="Montserrat SemiBold" panose="00000700000000000000" pitchFamily="50" charset="0"/>
              </a:defRPr>
            </a:lvl4pPr>
            <a:lvl5pPr>
              <a:defRPr cap="all" baseline="0">
                <a:solidFill>
                  <a:schemeClr val="bg2">
                    <a:lumMod val="50000"/>
                  </a:schemeClr>
                </a:solidFill>
                <a:latin typeface="Montserrat SemiBold" panose="00000700000000000000" pitchFamily="50" charset="0"/>
              </a:defRPr>
            </a:lvl5pPr>
          </a:lstStyle>
          <a:p>
            <a:pPr lvl="0"/>
            <a:r>
              <a:rPr lang="en-US"/>
              <a:t>Callout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9668" y="132515"/>
            <a:ext cx="10752667" cy="82867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579668"/>
            <a:ext cx="12191999" cy="278332"/>
          </a:xfrm>
          <a:noFill/>
        </p:spPr>
        <p:txBody>
          <a:bodyPr wrap="square" lIns="180000" tIns="36000" rIns="180000" bIns="72000" anchor="b" anchorCtr="0">
            <a:sp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100" b="0" i="0"/>
            </a:lvl1pPr>
          </a:lstStyle>
          <a:p>
            <a:pPr lvl="0"/>
            <a:r>
              <a:rPr lang="en-US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19784957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 w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9668" y="132515"/>
            <a:ext cx="10752667" cy="82867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36644"/>
            <a:ext cx="12191999" cy="278332"/>
          </a:xfrm>
          <a:noFill/>
        </p:spPr>
        <p:txBody>
          <a:bodyPr wrap="square" lIns="180000" tIns="36000" rIns="180000" bIns="72000" anchor="b" anchorCtr="0">
            <a:sp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100" b="0" i="0"/>
            </a:lvl1pPr>
          </a:lstStyle>
          <a:p>
            <a:pPr lvl="0"/>
            <a:r>
              <a:rPr lang="en-US"/>
              <a:t>Reference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719668" y="1274618"/>
            <a:ext cx="10752667" cy="5065222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/>
            </a:lvl1pPr>
            <a:lvl2pPr marL="252000" indent="-252000">
              <a:defRPr/>
            </a:lvl2pPr>
            <a:lvl3pPr marL="504000" indent="-252000">
              <a:defRPr/>
            </a:lvl3pPr>
            <a:lvl4pPr marL="756000" indent="-252000">
              <a:defRPr/>
            </a:lvl4pPr>
            <a:lvl5pPr marL="1008000" indent="-2520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DE6AAB-44C7-47B4-A394-A1203BAE51B0}"/>
              </a:ext>
            </a:extLst>
          </p:cNvPr>
          <p:cNvSpPr txBox="1"/>
          <p:nvPr userDrawn="1"/>
        </p:nvSpPr>
        <p:spPr>
          <a:xfrm>
            <a:off x="406400" y="6611779"/>
            <a:ext cx="1137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 i="0" kern="1200">
                <a:solidFill>
                  <a:schemeClr val="tx1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rPr>
              <a:t>These materials are provided to you solely as an educational resource for your personal use. Any commercial use or distribution of these materials or any portion thereof is strictly prohibited. </a:t>
            </a:r>
            <a:endParaRPr lang="en-US" sz="100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9A686084-F7A8-4111-B7A7-26373A903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500634" cy="20574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 b="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fld id="{BFA19188-CCD0-4FFB-8DFB-60D3E72DC0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65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lout w notes w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9668" y="132515"/>
            <a:ext cx="10752667" cy="82867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81907"/>
            <a:ext cx="12191999" cy="453183"/>
          </a:xfrm>
          <a:prstGeom prst="rect">
            <a:avLst/>
          </a:prstGeom>
          <a:solidFill>
            <a:schemeClr val="accent2"/>
          </a:solidFill>
        </p:spPr>
        <p:txBody>
          <a:bodyPr wrap="square" lIns="360000" tIns="72000" rIns="360000" bIns="72000">
            <a:spAutoFit/>
          </a:bodyPr>
          <a:lstStyle>
            <a:lvl1pPr algn="ctr">
              <a:lnSpc>
                <a:spcPct val="100000"/>
              </a:lnSpc>
              <a:defRPr sz="2000" b="1" cap="none" baseline="0">
                <a:solidFill>
                  <a:schemeClr val="bg1"/>
                </a:solidFill>
                <a:latin typeface="+mn-lt"/>
              </a:defRPr>
            </a:lvl1pPr>
            <a:lvl2pPr>
              <a:defRPr cap="all" baseline="0">
                <a:solidFill>
                  <a:schemeClr val="bg2">
                    <a:lumMod val="50000"/>
                  </a:schemeClr>
                </a:solidFill>
                <a:latin typeface="Montserrat SemiBold" panose="00000700000000000000" pitchFamily="50" charset="0"/>
              </a:defRPr>
            </a:lvl2pPr>
            <a:lvl3pPr>
              <a:defRPr cap="all" baseline="0">
                <a:solidFill>
                  <a:schemeClr val="bg2">
                    <a:lumMod val="50000"/>
                  </a:schemeClr>
                </a:solidFill>
                <a:latin typeface="Montserrat SemiBold" panose="00000700000000000000" pitchFamily="50" charset="0"/>
              </a:defRPr>
            </a:lvl3pPr>
            <a:lvl4pPr>
              <a:defRPr cap="all" baseline="0">
                <a:solidFill>
                  <a:schemeClr val="bg2">
                    <a:lumMod val="50000"/>
                  </a:schemeClr>
                </a:solidFill>
                <a:latin typeface="Montserrat SemiBold" panose="00000700000000000000" pitchFamily="50" charset="0"/>
              </a:defRPr>
            </a:lvl4pPr>
            <a:lvl5pPr>
              <a:defRPr cap="all" baseline="0">
                <a:solidFill>
                  <a:schemeClr val="bg2">
                    <a:lumMod val="50000"/>
                  </a:schemeClr>
                </a:solidFill>
                <a:latin typeface="Montserrat SemiBold" panose="00000700000000000000" pitchFamily="50" charset="0"/>
              </a:defRPr>
            </a:lvl5pPr>
          </a:lstStyle>
          <a:p>
            <a:pPr lvl="0"/>
            <a:r>
              <a:rPr lang="en-US"/>
              <a:t>Callout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33447"/>
            <a:ext cx="8808719" cy="278332"/>
          </a:xfrm>
          <a:noFill/>
        </p:spPr>
        <p:txBody>
          <a:bodyPr wrap="square" lIns="180000" tIns="36000" rIns="180000" bIns="72000" anchor="b" anchorCtr="0">
            <a:sp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100" b="0" i="0"/>
            </a:lvl1pPr>
          </a:lstStyle>
          <a:p>
            <a:pPr lvl="0"/>
            <a:r>
              <a:rPr lang="en-US"/>
              <a:t>Reference</a:t>
            </a:r>
          </a:p>
        </p:txBody>
      </p:sp>
      <p:sp>
        <p:nvSpPr>
          <p:cNvPr id="119" name="Text Placeholder 2">
            <a:extLst>
              <a:ext uri="{FF2B5EF4-FFF2-40B4-BE49-F238E27FC236}">
                <a16:creationId xmlns:a16="http://schemas.microsoft.com/office/drawing/2014/main" id="{B9B7CDD4-5358-4D8E-8ED9-166A8565E4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09038" y="1535090"/>
            <a:ext cx="3382962" cy="5076689"/>
          </a:xfrm>
          <a:solidFill>
            <a:schemeClr val="bg1">
              <a:lumMod val="95000"/>
            </a:schemeClr>
          </a:solidFill>
        </p:spPr>
        <p:txBody>
          <a:bodyPr lIns="274320" tIns="274320" rIns="274320" bIns="274320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33CC5D-3323-40A8-A944-80371396A795}"/>
              </a:ext>
            </a:extLst>
          </p:cNvPr>
          <p:cNvSpPr txBox="1"/>
          <p:nvPr userDrawn="1"/>
        </p:nvSpPr>
        <p:spPr>
          <a:xfrm>
            <a:off x="406400" y="6611779"/>
            <a:ext cx="1137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 i="0" kern="1200">
                <a:solidFill>
                  <a:schemeClr val="tx1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rPr>
              <a:t>These materials are provided to you solely as an educational resource for your personal use. Any commercial use or distribution of these materials or any portion thereof is strictly prohibited. </a:t>
            </a:r>
            <a:endParaRPr lang="en-US" sz="100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092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21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47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60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1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8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57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32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84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1ACD9-91E3-2348-9585-FAFA6B97B9C9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E6E3-8E5A-244B-A417-624E046E96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70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75" r:id="rId13"/>
    <p:sldLayoutId id="2147483676" r:id="rId14"/>
    <p:sldLayoutId id="2147483677" r:id="rId15"/>
    <p:sldLayoutId id="2147483691" r:id="rId16"/>
    <p:sldLayoutId id="2147483692" r:id="rId17"/>
    <p:sldLayoutId id="2147483693" r:id="rId18"/>
    <p:sldLayoutId id="2147483694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1D8A3-5852-C048-891E-D314703F9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de-DE" sz="4400" dirty="0" err="1">
                <a:latin typeface="Lato" panose="020F0502020204030203" pitchFamily="34" charset="77"/>
              </a:rPr>
              <a:t>Patients</a:t>
            </a:r>
            <a:r>
              <a:rPr lang="de-DE" sz="4400" dirty="0">
                <a:latin typeface="Lato" panose="020F0502020204030203" pitchFamily="34" charset="77"/>
              </a:rPr>
              <a:t>’ </a:t>
            </a:r>
            <a:r>
              <a:rPr lang="de-DE" sz="4400" dirty="0" err="1">
                <a:latin typeface="Lato" panose="020F0502020204030203" pitchFamily="34" charset="77"/>
              </a:rPr>
              <a:t>perspective</a:t>
            </a:r>
            <a:br>
              <a:rPr lang="de-DE" sz="4000" dirty="0">
                <a:latin typeface="Lato" panose="020F0502020204030203" pitchFamily="34" charset="77"/>
              </a:rPr>
            </a:br>
            <a:endParaRPr lang="de-DE" sz="4000" b="1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77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CC90C7-8F6C-B942-B01D-8FFA9CDFD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3529" y="5669023"/>
            <a:ext cx="9144000" cy="1655762"/>
          </a:xfrm>
        </p:spPr>
        <p:txBody>
          <a:bodyPr anchor="t">
            <a:noAutofit/>
          </a:bodyPr>
          <a:lstStyle/>
          <a:p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Prof. Dr. Stefan Hofer; MHBA</a:t>
            </a:r>
          </a:p>
          <a:p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Heidelberg</a:t>
            </a:r>
          </a:p>
        </p:txBody>
      </p:sp>
      <p:pic>
        <p:nvPicPr>
          <p:cNvPr id="1028" name="Picture 4" descr="Kinderherzstiftung">
            <a:extLst>
              <a:ext uri="{FF2B5EF4-FFF2-40B4-BE49-F238E27FC236}">
                <a16:creationId xmlns:a16="http://schemas.microsoft.com/office/drawing/2014/main" id="{7356C3AF-C66E-ACC0-1675-09B2051A6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633" y="260093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EDABEC2-2AB1-3DB9-016F-0967AC80E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141"/>
              </p:ext>
            </p:extLst>
          </p:nvPr>
        </p:nvGraphicFramePr>
        <p:xfrm>
          <a:off x="1524000" y="3135373"/>
          <a:ext cx="11145569" cy="2133600"/>
        </p:xfrm>
        <a:graphic>
          <a:graphicData uri="http://schemas.openxmlformats.org/drawingml/2006/table">
            <a:tbl>
              <a:tblPr/>
              <a:tblGrid>
                <a:gridCol w="11145569">
                  <a:extLst>
                    <a:ext uri="{9D8B030D-6E8A-4147-A177-3AD203B41FA5}">
                      <a16:colId xmlns:a16="http://schemas.microsoft.com/office/drawing/2014/main" val="29609069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2800" dirty="0">
                          <a:effectLst/>
                          <a:latin typeface="Lato" panose="020F0502020204030203" pitchFamily="34" charset="77"/>
                        </a:rPr>
                        <a:t> </a:t>
                      </a:r>
                    </a:p>
                    <a:p>
                      <a:r>
                        <a:rPr lang="de-DE" sz="2800" dirty="0" err="1">
                          <a:effectLst/>
                          <a:latin typeface="Lato" panose="020F0502020204030203" pitchFamily="34" charset="77"/>
                        </a:rPr>
                        <a:t>Shortage</a:t>
                      </a:r>
                      <a:r>
                        <a:rPr lang="de-DE" sz="2800" dirty="0">
                          <a:effectLst/>
                          <a:latin typeface="Lato" panose="020F0502020204030203" pitchFamily="34" charset="77"/>
                        </a:rPr>
                        <a:t> </a:t>
                      </a:r>
                      <a:r>
                        <a:rPr lang="de-DE" sz="2800" dirty="0" err="1">
                          <a:effectLst/>
                          <a:latin typeface="Lato" panose="020F0502020204030203" pitchFamily="34" charset="77"/>
                        </a:rPr>
                        <a:t>of</a:t>
                      </a:r>
                      <a:r>
                        <a:rPr lang="de-DE" sz="2800" dirty="0">
                          <a:effectLst/>
                          <a:latin typeface="Lato" panose="020F0502020204030203" pitchFamily="34" charset="77"/>
                        </a:rPr>
                        <a:t> Medical Devices in </a:t>
                      </a:r>
                      <a:r>
                        <a:rPr lang="de-DE" sz="2800" dirty="0" err="1">
                          <a:effectLst/>
                          <a:latin typeface="Lato" panose="020F0502020204030203" pitchFamily="34" charset="77"/>
                        </a:rPr>
                        <a:t>Paediatric</a:t>
                      </a:r>
                      <a:r>
                        <a:rPr lang="de-DE" sz="2800" dirty="0">
                          <a:effectLst/>
                          <a:latin typeface="Lato" panose="020F0502020204030203" pitchFamily="34" charset="77"/>
                        </a:rPr>
                        <a:t> </a:t>
                      </a:r>
                      <a:r>
                        <a:rPr lang="de-DE" sz="2800" dirty="0" err="1">
                          <a:effectLst/>
                          <a:latin typeface="Lato" panose="020F0502020204030203" pitchFamily="34" charset="77"/>
                        </a:rPr>
                        <a:t>cardiology</a:t>
                      </a:r>
                      <a:r>
                        <a:rPr lang="de-DE" sz="2800" dirty="0">
                          <a:effectLst/>
                          <a:latin typeface="Lato" panose="020F0502020204030203" pitchFamily="34" charset="77"/>
                        </a:rPr>
                        <a:t>, </a:t>
                      </a:r>
                    </a:p>
                    <a:p>
                      <a:r>
                        <a:rPr lang="de-DE" sz="2800" dirty="0" err="1">
                          <a:effectLst/>
                          <a:latin typeface="Lato" panose="020F0502020204030203" pitchFamily="34" charset="77"/>
                        </a:rPr>
                        <a:t>experience</a:t>
                      </a:r>
                      <a:r>
                        <a:rPr lang="de-DE" sz="2800" dirty="0">
                          <a:effectLst/>
                          <a:latin typeface="Lato" panose="020F0502020204030203" pitchFamily="34" charset="77"/>
                        </a:rPr>
                        <a:t> </a:t>
                      </a:r>
                      <a:r>
                        <a:rPr lang="de-DE" sz="2800" dirty="0" err="1">
                          <a:effectLst/>
                          <a:latin typeface="Lato" panose="020F0502020204030203" pitchFamily="34" charset="77"/>
                        </a:rPr>
                        <a:t>of</a:t>
                      </a:r>
                      <a:r>
                        <a:rPr lang="de-DE" sz="2800" dirty="0">
                          <a:effectLst/>
                          <a:latin typeface="Lato" panose="020F0502020204030203" pitchFamily="34" charset="77"/>
                        </a:rPr>
                        <a:t> a </a:t>
                      </a:r>
                      <a:r>
                        <a:rPr lang="de-DE" sz="2800" dirty="0" err="1">
                          <a:effectLst/>
                          <a:latin typeface="Lato" panose="020F0502020204030203" pitchFamily="34" charset="77"/>
                        </a:rPr>
                        <a:t>father</a:t>
                      </a:r>
                      <a:r>
                        <a:rPr lang="de-DE" sz="2800" dirty="0">
                          <a:effectLst/>
                          <a:latin typeface="Lato" panose="020F0502020204030203" pitchFamily="34" charset="77"/>
                        </a:rPr>
                        <a:t> </a:t>
                      </a:r>
                    </a:p>
                    <a:p>
                      <a:pPr algn="ctr"/>
                      <a:br>
                        <a:rPr lang="de-DE" sz="2800" dirty="0">
                          <a:effectLst/>
                          <a:latin typeface="Lato" panose="020F0502020204030203" pitchFamily="34" charset="77"/>
                        </a:rPr>
                      </a:br>
                      <a:endParaRPr lang="de-DE" sz="28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296989"/>
                  </a:ext>
                </a:extLst>
              </a:tr>
            </a:tbl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2FD214A1-2A53-5990-4E39-5E70D77EB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528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1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757CCF88-DAB0-CD86-870B-3EC43212321F}"/>
              </a:ext>
            </a:extLst>
          </p:cNvPr>
          <p:cNvSpPr txBox="1"/>
          <p:nvPr/>
        </p:nvSpPr>
        <p:spPr>
          <a:xfrm>
            <a:off x="3105025" y="2926213"/>
            <a:ext cx="584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>
                <a:latin typeface="MV Boli" panose="020F0502020204030204" pitchFamily="34" charset="0"/>
                <a:cs typeface="MV Boli" panose="020F0502020204030204" pitchFamily="34" charset="0"/>
              </a:rPr>
              <a:t>The </a:t>
            </a:r>
            <a:r>
              <a:rPr lang="de-DE" sz="7200" dirty="0" err="1">
                <a:latin typeface="MV Boli" panose="020F0502020204030204" pitchFamily="34" charset="0"/>
                <a:cs typeface="MV Boli" panose="020F0502020204030204" pitchFamily="34" charset="0"/>
              </a:rPr>
              <a:t>best</a:t>
            </a:r>
            <a:r>
              <a:rPr lang="de-DE" sz="7200" dirty="0">
                <a:latin typeface="MV Boli" panose="020F0502020204030204" pitchFamily="34" charset="0"/>
                <a:cs typeface="MV Boli" panose="020F0502020204030204" pitchFamily="34" charset="0"/>
              </a:rPr>
              <a:t> </a:t>
            </a:r>
            <a:r>
              <a:rPr lang="de-DE" sz="7200" dirty="0" err="1">
                <a:latin typeface="MV Boli" panose="020F0502020204030204" pitchFamily="34" charset="0"/>
                <a:cs typeface="MV Boli" panose="020F0502020204030204" pitchFamily="34" charset="0"/>
              </a:rPr>
              <a:t>of</a:t>
            </a:r>
            <a:r>
              <a:rPr lang="de-DE" sz="7200" dirty="0">
                <a:latin typeface="MV Boli" panose="020F0502020204030204" pitchFamily="34" charset="0"/>
                <a:cs typeface="MV Boli" panose="020F0502020204030204" pitchFamily="34" charset="0"/>
              </a:rPr>
              <a:t> </a:t>
            </a:r>
            <a:r>
              <a:rPr lang="de-DE" sz="7200" dirty="0" err="1">
                <a:latin typeface="MV Boli" panose="020F0502020204030204" pitchFamily="34" charset="0"/>
                <a:cs typeface="MV Boli" panose="020F0502020204030204" pitchFamily="34" charset="0"/>
              </a:rPr>
              <a:t>both</a:t>
            </a:r>
            <a:r>
              <a:rPr lang="de-DE" sz="7200" dirty="0">
                <a:latin typeface="MV Boli" panose="020F0502020204030204" pitchFamily="34" charset="0"/>
                <a:cs typeface="MV Boli" panose="020F0502020204030204" pitchFamily="34" charset="0"/>
              </a:rPr>
              <a:t> Worlds!</a:t>
            </a:r>
          </a:p>
        </p:txBody>
      </p:sp>
      <p:sp>
        <p:nvSpPr>
          <p:cNvPr id="5325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Lato Medium"/>
                <a:ea typeface="ＭＳ Ｐゴシック" charset="0"/>
              </a:rPr>
              <a:t>Personal Bias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7860A10-BDB9-A741-9FE7-247217702C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Legende mit Pfeil nach rechts 8">
            <a:extLst>
              <a:ext uri="{FF2B5EF4-FFF2-40B4-BE49-F238E27FC236}">
                <a16:creationId xmlns:a16="http://schemas.microsoft.com/office/drawing/2014/main" id="{1BE91E58-5A97-A8AC-BE8C-9301E64D8008}"/>
              </a:ext>
            </a:extLst>
          </p:cNvPr>
          <p:cNvSpPr/>
          <p:nvPr/>
        </p:nvSpPr>
        <p:spPr>
          <a:xfrm>
            <a:off x="88137" y="3213100"/>
            <a:ext cx="2825838" cy="1939988"/>
          </a:xfrm>
          <a:prstGeom prst="right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tx1"/>
                </a:solidFill>
                <a:latin typeface="Lato Light" panose="020F0302020204030203" pitchFamily="34" charset="77"/>
              </a:rPr>
              <a:t>Father </a:t>
            </a:r>
            <a:r>
              <a:rPr lang="de-DE" sz="2400" dirty="0" err="1">
                <a:solidFill>
                  <a:schemeClr val="tx1"/>
                </a:solidFill>
                <a:latin typeface="Lato Light" panose="020F0302020204030203" pitchFamily="34" charset="77"/>
              </a:rPr>
              <a:t>of</a:t>
            </a:r>
            <a:r>
              <a:rPr lang="de-DE" sz="2400" dirty="0">
                <a:solidFill>
                  <a:schemeClr val="tx1"/>
                </a:solidFill>
                <a:latin typeface="Lato Light" panose="020F0302020204030203" pitchFamily="34" charset="77"/>
              </a:rPr>
              <a:t> 2 </a:t>
            </a:r>
            <a:r>
              <a:rPr lang="de-DE" sz="2400" dirty="0" err="1">
                <a:solidFill>
                  <a:schemeClr val="tx1"/>
                </a:solidFill>
                <a:latin typeface="Lato Light" panose="020F0302020204030203" pitchFamily="34" charset="77"/>
              </a:rPr>
              <a:t>girls</a:t>
            </a:r>
            <a:r>
              <a:rPr lang="de-DE" sz="2400" dirty="0">
                <a:solidFill>
                  <a:schemeClr val="tx1"/>
                </a:solidFill>
                <a:latin typeface="Lato Light" panose="020F0302020204030203" pitchFamily="34" charset="77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Lato Light" panose="020F0302020204030203" pitchFamily="34" charset="77"/>
              </a:rPr>
              <a:t>with</a:t>
            </a:r>
            <a:r>
              <a:rPr lang="de-DE" sz="2400" dirty="0">
                <a:solidFill>
                  <a:schemeClr val="tx1"/>
                </a:solidFill>
                <a:latin typeface="Lato Light" panose="020F0302020204030203" pitchFamily="34" charset="77"/>
              </a:rPr>
              <a:t> WPW-Syndrome</a:t>
            </a:r>
          </a:p>
          <a:p>
            <a:pPr algn="ctr"/>
            <a:endParaRPr lang="de-DE" dirty="0">
              <a:solidFill>
                <a:schemeClr val="tx1"/>
              </a:solidFill>
              <a:latin typeface="Lato Light" panose="020F0302020204030203" pitchFamily="34" charset="77"/>
            </a:endParaRPr>
          </a:p>
        </p:txBody>
      </p:sp>
      <p:sp>
        <p:nvSpPr>
          <p:cNvPr id="10" name="Legende mit Pfeil nach links 9">
            <a:extLst>
              <a:ext uri="{FF2B5EF4-FFF2-40B4-BE49-F238E27FC236}">
                <a16:creationId xmlns:a16="http://schemas.microsoft.com/office/drawing/2014/main" id="{3E0CC19B-187C-2A14-04C0-5F2F0BE034A9}"/>
              </a:ext>
            </a:extLst>
          </p:cNvPr>
          <p:cNvSpPr/>
          <p:nvPr/>
        </p:nvSpPr>
        <p:spPr>
          <a:xfrm>
            <a:off x="9137371" y="3213100"/>
            <a:ext cx="2966492" cy="1939988"/>
          </a:xfrm>
          <a:prstGeom prst="leftArrowCallout">
            <a:avLst>
              <a:gd name="adj1" fmla="val 26193"/>
              <a:gd name="adj2" fmla="val 25000"/>
              <a:gd name="adj3" fmla="val 25000"/>
              <a:gd name="adj4" fmla="val 6497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dirty="0">
              <a:solidFill>
                <a:schemeClr val="tx1"/>
              </a:solidFill>
              <a:latin typeface="Lato Light" panose="020F0302020204030203" pitchFamily="34" charset="77"/>
            </a:endParaRPr>
          </a:p>
          <a:p>
            <a:r>
              <a:rPr lang="de-DE" sz="2400" dirty="0">
                <a:solidFill>
                  <a:schemeClr val="tx1"/>
                </a:solidFill>
                <a:latin typeface="Lato Light" panose="020F0302020204030203" pitchFamily="34" charset="77"/>
              </a:rPr>
              <a:t>(</a:t>
            </a:r>
            <a:r>
              <a:rPr lang="de-DE" sz="2400" dirty="0" err="1">
                <a:solidFill>
                  <a:schemeClr val="tx1"/>
                </a:solidFill>
                <a:latin typeface="Lato Light" panose="020F0302020204030203" pitchFamily="34" charset="77"/>
              </a:rPr>
              <a:t>Cardio</a:t>
            </a:r>
            <a:r>
              <a:rPr lang="de-DE" sz="2400" dirty="0">
                <a:solidFill>
                  <a:schemeClr val="tx1"/>
                </a:solidFill>
                <a:latin typeface="Lato Light" panose="020F0302020204030203" pitchFamily="34" charset="77"/>
              </a:rPr>
              <a:t>)-</a:t>
            </a:r>
            <a:r>
              <a:rPr lang="de-DE" sz="2400" dirty="0" err="1">
                <a:solidFill>
                  <a:schemeClr val="tx1"/>
                </a:solidFill>
                <a:latin typeface="Lato Light" panose="020F0302020204030203" pitchFamily="34" charset="77"/>
              </a:rPr>
              <a:t>Anesthesist</a:t>
            </a:r>
            <a:endParaRPr lang="de-DE" sz="2400" dirty="0">
              <a:solidFill>
                <a:schemeClr val="tx1"/>
              </a:solidFill>
              <a:latin typeface="Lato Light" panose="020F0302020204030203" pitchFamily="34" charset="77"/>
            </a:endParaRPr>
          </a:p>
          <a:p>
            <a:endParaRPr lang="de-DE" sz="2400" dirty="0">
              <a:solidFill>
                <a:schemeClr val="tx1"/>
              </a:solidFill>
              <a:latin typeface="Lato Light" panose="020F0302020204030203" pitchFamily="34" charset="77"/>
            </a:endParaRPr>
          </a:p>
          <a:p>
            <a:endParaRPr lang="de-DE" sz="2400" dirty="0">
              <a:solidFill>
                <a:schemeClr val="tx1"/>
              </a:solidFill>
              <a:latin typeface="Lato Light" panose="020F0302020204030203" pitchFamily="34" charset="77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CE22B89-4D25-9AF9-C13C-F0A6FB75214D}"/>
              </a:ext>
            </a:extLst>
          </p:cNvPr>
          <p:cNvGrpSpPr/>
          <p:nvPr/>
        </p:nvGrpSpPr>
        <p:grpSpPr>
          <a:xfrm>
            <a:off x="4600047" y="1918100"/>
            <a:ext cx="3209533" cy="2350260"/>
            <a:chOff x="4600047" y="1491744"/>
            <a:chExt cx="3209533" cy="2350260"/>
          </a:xfrm>
        </p:grpSpPr>
        <p:sp>
          <p:nvSpPr>
            <p:cNvPr id="11" name="Kreuz 10">
              <a:extLst>
                <a:ext uri="{FF2B5EF4-FFF2-40B4-BE49-F238E27FC236}">
                  <a16:creationId xmlns:a16="http://schemas.microsoft.com/office/drawing/2014/main" id="{6F4BCFBB-8A0F-2959-3B3E-974E024C8F4E}"/>
                </a:ext>
              </a:extLst>
            </p:cNvPr>
            <p:cNvSpPr/>
            <p:nvPr/>
          </p:nvSpPr>
          <p:spPr>
            <a:xfrm rot="18808590">
              <a:off x="5346013" y="2341470"/>
              <a:ext cx="1499974" cy="1501094"/>
            </a:xfrm>
            <a:prstGeom prst="plus">
              <a:avLst>
                <a:gd name="adj" fmla="val 45048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3595672-45E5-B692-287A-33D7EA20F879}"/>
                </a:ext>
              </a:extLst>
            </p:cNvPr>
            <p:cNvSpPr txBox="1"/>
            <p:nvPr/>
          </p:nvSpPr>
          <p:spPr>
            <a:xfrm>
              <a:off x="4600047" y="1491744"/>
              <a:ext cx="320953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200" dirty="0" err="1">
                  <a:solidFill>
                    <a:srgbClr val="C00000"/>
                  </a:solidFill>
                  <a:latin typeface="MV Boli" panose="020F0502020204030204" pitchFamily="34" charset="0"/>
                  <a:cs typeface="MV Boli" panose="020F0502020204030204" pitchFamily="34" charset="0"/>
                </a:rPr>
                <a:t>worries</a:t>
              </a:r>
              <a:endParaRPr lang="de-DE" sz="7200" dirty="0">
                <a:solidFill>
                  <a:srgbClr val="C00000"/>
                </a:solidFill>
                <a:latin typeface="MV Boli" panose="020F0502020204030204" pitchFamily="34" charset="0"/>
                <a:cs typeface="MV Bol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878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DC205E-E413-DAA9-B635-0406F431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Congenital</a:t>
            </a:r>
            <a:r>
              <a:rPr lang="de-DE" dirty="0"/>
              <a:t> </a:t>
            </a:r>
            <a:r>
              <a:rPr lang="de-DE" dirty="0" err="1"/>
              <a:t>heart</a:t>
            </a:r>
            <a:r>
              <a:rPr lang="de-DE" dirty="0"/>
              <a:t> </a:t>
            </a:r>
            <a:r>
              <a:rPr lang="de-DE" dirty="0" err="1"/>
              <a:t>defects</a:t>
            </a:r>
            <a:r>
              <a:rPr lang="de-DE" dirty="0"/>
              <a:t> in Germany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B1631D-2D96-EE56-7B43-8E9274FE1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06" y="1550723"/>
            <a:ext cx="11805588" cy="4351338"/>
          </a:xfrm>
        </p:spPr>
        <p:txBody>
          <a:bodyPr/>
          <a:lstStyle/>
          <a:p>
            <a:r>
              <a:rPr lang="de-DE" dirty="0" err="1">
                <a:latin typeface="Lato" panose="020F0502020204030203" pitchFamily="34" charset="77"/>
              </a:rPr>
              <a:t>Approximately</a:t>
            </a:r>
            <a:r>
              <a:rPr lang="de-DE" dirty="0">
                <a:latin typeface="Lato" panose="020F0502020204030203" pitchFamily="34" charset="77"/>
              </a:rPr>
              <a:t> </a:t>
            </a:r>
            <a:r>
              <a:rPr lang="de-DE" b="1" dirty="0">
                <a:latin typeface="Lato" panose="020F0502020204030203" pitchFamily="34" charset="77"/>
              </a:rPr>
              <a:t>9000 </a:t>
            </a:r>
            <a:r>
              <a:rPr lang="de-DE" b="1" dirty="0" err="1">
                <a:latin typeface="Lato" panose="020F0502020204030203" pitchFamily="34" charset="77"/>
              </a:rPr>
              <a:t>children</a:t>
            </a:r>
            <a:r>
              <a:rPr lang="de-DE" b="1" dirty="0">
                <a:latin typeface="Lato" panose="020F0502020204030203" pitchFamily="34" charset="77"/>
              </a:rPr>
              <a:t> </a:t>
            </a:r>
            <a:r>
              <a:rPr lang="de-DE" dirty="0">
                <a:latin typeface="Lato" panose="020F0502020204030203" pitchFamily="34" charset="77"/>
              </a:rPr>
              <a:t>per </a:t>
            </a:r>
            <a:r>
              <a:rPr lang="de-DE" dirty="0" err="1">
                <a:latin typeface="Lato" panose="020F0502020204030203" pitchFamily="34" charset="77"/>
              </a:rPr>
              <a:t>year</a:t>
            </a:r>
            <a:r>
              <a:rPr lang="de-DE" dirty="0">
                <a:latin typeface="Lato" panose="020F0502020204030203" pitchFamily="34" charset="77"/>
              </a:rPr>
              <a:t> </a:t>
            </a:r>
            <a:r>
              <a:rPr lang="de-DE" dirty="0" err="1">
                <a:latin typeface="Lato" panose="020F0502020204030203" pitchFamily="34" charset="77"/>
              </a:rPr>
              <a:t>with</a:t>
            </a:r>
            <a:r>
              <a:rPr lang="de-DE" dirty="0">
                <a:latin typeface="Lato" panose="020F0502020204030203" pitchFamily="34" charset="77"/>
              </a:rPr>
              <a:t> </a:t>
            </a:r>
            <a:r>
              <a:rPr lang="de-DE" dirty="0" err="1">
                <a:latin typeface="Lato" panose="020F0502020204030203" pitchFamily="34" charset="77"/>
              </a:rPr>
              <a:t>congenital</a:t>
            </a:r>
            <a:r>
              <a:rPr lang="de-DE" dirty="0">
                <a:latin typeface="Lato" panose="020F0502020204030203" pitchFamily="34" charset="77"/>
              </a:rPr>
              <a:t> </a:t>
            </a:r>
            <a:r>
              <a:rPr lang="de-DE" dirty="0" err="1">
                <a:latin typeface="Lato" panose="020F0502020204030203" pitchFamily="34" charset="77"/>
              </a:rPr>
              <a:t>heart</a:t>
            </a:r>
            <a:r>
              <a:rPr lang="de-DE" dirty="0">
                <a:latin typeface="Lato" panose="020F0502020204030203" pitchFamily="34" charset="77"/>
              </a:rPr>
              <a:t> </a:t>
            </a:r>
            <a:r>
              <a:rPr lang="de-DE" dirty="0" err="1">
                <a:latin typeface="Lato" panose="020F0502020204030203" pitchFamily="34" charset="77"/>
              </a:rPr>
              <a:t>defect</a:t>
            </a:r>
            <a:endParaRPr lang="de-DE" dirty="0">
              <a:latin typeface="Lato" panose="020F0502020204030203" pitchFamily="34" charset="77"/>
            </a:endParaRPr>
          </a:p>
          <a:p>
            <a:r>
              <a:rPr lang="de-DE" dirty="0">
                <a:latin typeface="Lato" panose="020F0502020204030203" pitchFamily="34" charset="77"/>
              </a:rPr>
              <a:t>90% </a:t>
            </a:r>
            <a:r>
              <a:rPr lang="de-DE" dirty="0" err="1">
                <a:latin typeface="Lato" panose="020F0502020204030203" pitchFamily="34" charset="77"/>
              </a:rPr>
              <a:t>reach</a:t>
            </a:r>
            <a:r>
              <a:rPr lang="de-DE" dirty="0">
                <a:latin typeface="Lato" panose="020F0502020204030203" pitchFamily="34" charset="77"/>
              </a:rPr>
              <a:t> </a:t>
            </a:r>
            <a:r>
              <a:rPr lang="de-DE" dirty="0" err="1">
                <a:latin typeface="Lato" panose="020F0502020204030203" pitchFamily="34" charset="77"/>
              </a:rPr>
              <a:t>adulthood</a:t>
            </a:r>
            <a:r>
              <a:rPr lang="de-DE" dirty="0">
                <a:latin typeface="Lato" panose="020F0502020204030203" pitchFamily="34" charset="77"/>
              </a:rPr>
              <a:t>!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723AA3-6CB8-8E96-5745-7C23277FC5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B07522DB-DAFA-048D-BC5C-F014E689C6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3446249"/>
              </p:ext>
            </p:extLst>
          </p:nvPr>
        </p:nvGraphicFramePr>
        <p:xfrm>
          <a:off x="-999281" y="3044141"/>
          <a:ext cx="10069975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E18E3CA6-03F1-F61D-30BB-AEA562E26705}"/>
              </a:ext>
            </a:extLst>
          </p:cNvPr>
          <p:cNvSpPr txBox="1"/>
          <p:nvPr/>
        </p:nvSpPr>
        <p:spPr>
          <a:xfrm>
            <a:off x="9070694" y="3625114"/>
            <a:ext cx="2739047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de-DE" sz="2800" dirty="0" err="1">
                <a:solidFill>
                  <a:schemeClr val="bg1"/>
                </a:solidFill>
                <a:latin typeface="Lato" panose="020F0502020204030203" pitchFamily="34" charset="77"/>
              </a:rPr>
              <a:t>highly</a:t>
            </a:r>
            <a:r>
              <a:rPr lang="de-DE" sz="2800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Lato" panose="020F0502020204030203" pitchFamily="34" charset="77"/>
              </a:rPr>
              <a:t>complex</a:t>
            </a:r>
            <a:r>
              <a:rPr lang="de-DE" sz="2800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Lato" panose="020F0502020204030203" pitchFamily="34" charset="77"/>
              </a:rPr>
              <a:t>therapy</a:t>
            </a:r>
            <a:r>
              <a:rPr lang="de-DE" sz="2800" dirty="0">
                <a:solidFill>
                  <a:schemeClr val="bg1"/>
                </a:solidFill>
                <a:latin typeface="Lato" panose="020F0502020204030203" pitchFamily="34" charset="77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Lato" panose="020F0502020204030203" pitchFamily="34" charset="77"/>
              </a:rPr>
              <a:t>group</a:t>
            </a:r>
            <a:endParaRPr lang="de-DE" sz="2800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sp>
        <p:nvSpPr>
          <p:cNvPr id="9" name="Geschweifte Klammer rechts 8">
            <a:extLst>
              <a:ext uri="{FF2B5EF4-FFF2-40B4-BE49-F238E27FC236}">
                <a16:creationId xmlns:a16="http://schemas.microsoft.com/office/drawing/2014/main" id="{D08B786D-857E-C54D-9CE6-AA5E3566D4BA}"/>
              </a:ext>
            </a:extLst>
          </p:cNvPr>
          <p:cNvSpPr/>
          <p:nvPr/>
        </p:nvSpPr>
        <p:spPr>
          <a:xfrm>
            <a:off x="8223666" y="2446470"/>
            <a:ext cx="439838" cy="368075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594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967E3-7BBC-8CB8-C77C-AB7CDB9A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051" y="0"/>
            <a:ext cx="10663284" cy="1325563"/>
          </a:xfrm>
        </p:spPr>
        <p:txBody>
          <a:bodyPr/>
          <a:lstStyle/>
          <a:p>
            <a:r>
              <a:rPr lang="de-DE" dirty="0"/>
              <a:t>But…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4945A5-7C93-ED2A-A328-5078C0795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854" y="2974693"/>
            <a:ext cx="10752291" cy="1110023"/>
          </a:xfrm>
          <a:solidFill>
            <a:srgbClr val="C000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4400" dirty="0" err="1">
                <a:solidFill>
                  <a:schemeClr val="bg1"/>
                </a:solidFill>
              </a:rPr>
              <a:t>Our</a:t>
            </a:r>
            <a:r>
              <a:rPr lang="de-DE" sz="4400" dirty="0">
                <a:solidFill>
                  <a:schemeClr val="bg1"/>
                </a:solidFill>
              </a:rPr>
              <a:t> ♡-</a:t>
            </a:r>
            <a:r>
              <a:rPr lang="de-DE" sz="4400" dirty="0" err="1">
                <a:solidFill>
                  <a:schemeClr val="bg1"/>
                </a:solidFill>
              </a:rPr>
              <a:t>children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are</a:t>
            </a:r>
            <a:r>
              <a:rPr lang="de-DE" sz="4400" dirty="0">
                <a:solidFill>
                  <a:schemeClr val="bg1"/>
                </a:solidFill>
              </a:rPr>
              <a:t> in a </a:t>
            </a:r>
            <a:r>
              <a:rPr lang="de-DE" sz="4400" dirty="0" err="1">
                <a:solidFill>
                  <a:schemeClr val="bg1"/>
                </a:solidFill>
              </a:rPr>
              <a:t>complex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medical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fringe</a:t>
            </a:r>
            <a:r>
              <a:rPr lang="de-DE" sz="4400" dirty="0">
                <a:solidFill>
                  <a:schemeClr val="bg1"/>
                </a:solidFill>
              </a:rPr>
              <a:t> </a:t>
            </a:r>
            <a:r>
              <a:rPr lang="de-DE" sz="4400" dirty="0" err="1">
                <a:solidFill>
                  <a:schemeClr val="bg1"/>
                </a:solidFill>
              </a:rPr>
              <a:t>group</a:t>
            </a:r>
            <a:r>
              <a:rPr lang="de-DE" sz="44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564636-21FD-DCCC-E8B5-C6AB9F6192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17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79F02-80F5-CA3C-093C-0FC497D90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Original </a:t>
            </a:r>
            <a:r>
              <a:rPr lang="de-DE" dirty="0" err="1"/>
              <a:t>Idea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1CEB71-6BC4-EAB4-AF93-8357D196EB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22ADE91-B0F4-3B82-816B-0F802425B4BD}"/>
              </a:ext>
            </a:extLst>
          </p:cNvPr>
          <p:cNvSpPr/>
          <p:nvPr/>
        </p:nvSpPr>
        <p:spPr>
          <a:xfrm>
            <a:off x="6539698" y="1743986"/>
            <a:ext cx="3333508" cy="19098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Improvement</a:t>
            </a:r>
            <a:r>
              <a:rPr lang="de-D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of</a:t>
            </a:r>
            <a:r>
              <a:rPr lang="de-D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 Patient </a:t>
            </a:r>
            <a:r>
              <a:rPr lang="de-DE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Safety</a:t>
            </a:r>
            <a:endParaRPr lang="de-DE" sz="32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77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4148907-C073-C423-B224-27C53C494CBA}"/>
              </a:ext>
            </a:extLst>
          </p:cNvPr>
          <p:cNvSpPr/>
          <p:nvPr/>
        </p:nvSpPr>
        <p:spPr>
          <a:xfrm>
            <a:off x="1981202" y="1743985"/>
            <a:ext cx="3333508" cy="1909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MDR</a:t>
            </a:r>
          </a:p>
        </p:txBody>
      </p:sp>
      <p:sp>
        <p:nvSpPr>
          <p:cNvPr id="7" name="Pfeil nach rechts 6">
            <a:extLst>
              <a:ext uri="{FF2B5EF4-FFF2-40B4-BE49-F238E27FC236}">
                <a16:creationId xmlns:a16="http://schemas.microsoft.com/office/drawing/2014/main" id="{A1F037F6-AB66-2E3C-FAA1-6A99A95028BC}"/>
              </a:ext>
            </a:extLst>
          </p:cNvPr>
          <p:cNvSpPr/>
          <p:nvPr/>
        </p:nvSpPr>
        <p:spPr>
          <a:xfrm>
            <a:off x="5575139" y="2436136"/>
            <a:ext cx="810228" cy="52552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95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929FD-8188-7334-82AA-5D9CED85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stakeholder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?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E501D3-B754-3691-3F33-3B81D88BB6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/>
              <a:t>ttps</a:t>
            </a:r>
            <a:r>
              <a:rPr lang="de-DE" dirty="0"/>
              <a:t>://</a:t>
            </a:r>
            <a:r>
              <a:rPr lang="de-DE" dirty="0" err="1"/>
              <a:t>www.gkv-spitzenverband.de</a:t>
            </a:r>
            <a:r>
              <a:rPr lang="de-DE" dirty="0"/>
              <a:t>/</a:t>
            </a:r>
            <a:r>
              <a:rPr lang="de-DE" dirty="0" err="1"/>
              <a:t>gkv_spitzenverband</a:t>
            </a:r>
            <a:r>
              <a:rPr lang="de-DE" dirty="0"/>
              <a:t>/presse/</a:t>
            </a:r>
            <a:r>
              <a:rPr lang="de-DE" dirty="0" err="1"/>
              <a:t>pressemitteilungen_und_statements</a:t>
            </a:r>
            <a:r>
              <a:rPr lang="de-DE" dirty="0"/>
              <a:t>/pressemitteilung_1475712.jsp</a:t>
            </a:r>
          </a:p>
        </p:txBody>
      </p:sp>
      <p:pic>
        <p:nvPicPr>
          <p:cNvPr id="5" name="Grafik 4" descr="Ein Bild, das Text, Menschliches Gesicht, Kleidung, Brief enthält.&#10;&#10;Automatisch generierte Beschreibung">
            <a:extLst>
              <a:ext uri="{FF2B5EF4-FFF2-40B4-BE49-F238E27FC236}">
                <a16:creationId xmlns:a16="http://schemas.microsoft.com/office/drawing/2014/main" id="{B2D514AB-20DE-4DD1-595D-3F323A1A7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23" y="2048720"/>
            <a:ext cx="3535800" cy="3465721"/>
          </a:xfrm>
          <a:prstGeom prst="rect">
            <a:avLst/>
          </a:prstGeom>
        </p:spPr>
      </p:pic>
      <p:sp>
        <p:nvSpPr>
          <p:cNvPr id="6" name="Rechteck 5" descr="Arzt">
            <a:extLst>
              <a:ext uri="{FF2B5EF4-FFF2-40B4-BE49-F238E27FC236}">
                <a16:creationId xmlns:a16="http://schemas.microsoft.com/office/drawing/2014/main" id="{FE398239-4C5A-84B1-B92F-CDF3943B496E}"/>
              </a:ext>
            </a:extLst>
          </p:cNvPr>
          <p:cNvSpPr/>
          <p:nvPr/>
        </p:nvSpPr>
        <p:spPr>
          <a:xfrm>
            <a:off x="5668634" y="1408108"/>
            <a:ext cx="1722942" cy="1874975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echteck 7" descr="Hospital">
            <a:extLst>
              <a:ext uri="{FF2B5EF4-FFF2-40B4-BE49-F238E27FC236}">
                <a16:creationId xmlns:a16="http://schemas.microsoft.com/office/drawing/2014/main" id="{D26391EC-19F2-A70F-A726-119B7412C06A}"/>
              </a:ext>
            </a:extLst>
          </p:cNvPr>
          <p:cNvSpPr/>
          <p:nvPr/>
        </p:nvSpPr>
        <p:spPr>
          <a:xfrm>
            <a:off x="9395562" y="1287511"/>
            <a:ext cx="1993927" cy="2031324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C5B316-65AA-3F99-F6EA-3F32C15CFA10}"/>
              </a:ext>
            </a:extLst>
          </p:cNvPr>
          <p:cNvSpPr txBox="1"/>
          <p:nvPr/>
        </p:nvSpPr>
        <p:spPr>
          <a:xfrm>
            <a:off x="4799517" y="3180761"/>
            <a:ext cx="359405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000" dirty="0"/>
              <a:t>„The </a:t>
            </a:r>
            <a:r>
              <a:rPr lang="de-DE" sz="2000" dirty="0" err="1"/>
              <a:t>current</a:t>
            </a:r>
            <a:r>
              <a:rPr lang="de-DE" sz="2000" dirty="0"/>
              <a:t> </a:t>
            </a:r>
            <a:r>
              <a:rPr lang="de-DE" sz="2000" dirty="0" err="1"/>
              <a:t>discussions</a:t>
            </a:r>
            <a:r>
              <a:rPr lang="de-DE" sz="2000" dirty="0"/>
              <a:t> </a:t>
            </a:r>
            <a:r>
              <a:rPr lang="de-DE" sz="2000" dirty="0" err="1"/>
              <a:t>about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deal </a:t>
            </a:r>
            <a:r>
              <a:rPr lang="de-DE" sz="2000" dirty="0" err="1"/>
              <a:t>with</a:t>
            </a:r>
            <a:r>
              <a:rPr lang="de-DE" sz="2000" dirty="0"/>
              <a:t> possible </a:t>
            </a:r>
            <a:r>
              <a:rPr lang="de-DE" sz="2000" dirty="0" err="1"/>
              <a:t>supply</a:t>
            </a:r>
            <a:r>
              <a:rPr lang="de-DE" sz="2000" dirty="0"/>
              <a:t> </a:t>
            </a:r>
            <a:r>
              <a:rPr lang="de-DE" sz="2000" dirty="0" err="1"/>
              <a:t>problems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medical</a:t>
            </a:r>
            <a:r>
              <a:rPr lang="de-DE" sz="2000" dirty="0"/>
              <a:t> </a:t>
            </a:r>
            <a:r>
              <a:rPr lang="de-DE" sz="2000" dirty="0" err="1"/>
              <a:t>devices</a:t>
            </a:r>
            <a:r>
              <a:rPr lang="de-DE" sz="2000" dirty="0"/>
              <a:t> due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new</a:t>
            </a:r>
            <a:r>
              <a:rPr lang="de-DE" sz="2000" dirty="0"/>
              <a:t> MDR </a:t>
            </a:r>
            <a:r>
              <a:rPr lang="de-DE" sz="2000" dirty="0" err="1"/>
              <a:t>distort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situation</a:t>
            </a:r>
            <a:r>
              <a:rPr lang="de-DE" sz="2000" dirty="0"/>
              <a:t>.“</a:t>
            </a:r>
            <a:endParaRPr lang="en-US" sz="20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8FB5160-9E8D-19AA-EB18-8F5A4ED8B02C}"/>
              </a:ext>
            </a:extLst>
          </p:cNvPr>
          <p:cNvSpPr txBox="1"/>
          <p:nvPr/>
        </p:nvSpPr>
        <p:spPr>
          <a:xfrm>
            <a:off x="8688097" y="3223318"/>
            <a:ext cx="359405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000" dirty="0"/>
              <a:t>„</a:t>
            </a:r>
            <a:r>
              <a:rPr lang="de-DE" sz="2000" dirty="0" err="1"/>
              <a:t>Apparently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German Hospital Society (DKG) and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specialist</a:t>
            </a:r>
            <a:r>
              <a:rPr lang="de-DE" sz="2000" dirty="0"/>
              <a:t> </a:t>
            </a:r>
            <a:r>
              <a:rPr lang="de-DE" sz="2000" dirty="0" err="1"/>
              <a:t>societies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trying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example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longer</a:t>
            </a:r>
            <a:r>
              <a:rPr lang="de-DE" sz="2000" dirty="0"/>
              <a:t> </a:t>
            </a:r>
            <a:r>
              <a:rPr lang="de-DE" sz="2000" dirty="0" err="1"/>
              <a:t>available</a:t>
            </a:r>
            <a:r>
              <a:rPr lang="de-DE" sz="2000" dirty="0"/>
              <a:t> </a:t>
            </a:r>
            <a:r>
              <a:rPr lang="de-DE" sz="2000" dirty="0" err="1"/>
              <a:t>balloon</a:t>
            </a:r>
            <a:r>
              <a:rPr lang="de-DE" sz="2000" dirty="0"/>
              <a:t> </a:t>
            </a:r>
            <a:r>
              <a:rPr lang="de-DE" sz="2000" dirty="0" err="1"/>
              <a:t>catheters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care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newborn</a:t>
            </a:r>
            <a:r>
              <a:rPr lang="de-DE" sz="2000" dirty="0"/>
              <a:t> </a:t>
            </a:r>
            <a:r>
              <a:rPr lang="de-DE" sz="2000" dirty="0" err="1"/>
              <a:t>babies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heart</a:t>
            </a:r>
            <a:r>
              <a:rPr lang="de-DE" sz="2000" dirty="0"/>
              <a:t> </a:t>
            </a:r>
            <a:r>
              <a:rPr lang="de-DE" sz="2000" dirty="0" err="1"/>
              <a:t>disease</a:t>
            </a:r>
            <a:r>
              <a:rPr lang="de-DE" sz="2000" dirty="0"/>
              <a:t>,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deliberately</a:t>
            </a:r>
            <a:r>
              <a:rPr lang="de-DE" sz="2000" dirty="0"/>
              <a:t> </a:t>
            </a:r>
            <a:r>
              <a:rPr lang="de-DE" sz="2000" dirty="0" err="1"/>
              <a:t>mislead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public</a:t>
            </a:r>
            <a:r>
              <a:rPr lang="de-DE" sz="2000" dirty="0"/>
              <a:t>.“</a:t>
            </a:r>
            <a:endParaRPr lang="en-US" sz="2000" dirty="0"/>
          </a:p>
        </p:txBody>
      </p:sp>
      <p:sp>
        <p:nvSpPr>
          <p:cNvPr id="3" name="Rechteck 2"/>
          <p:cNvSpPr/>
          <p:nvPr/>
        </p:nvSpPr>
        <p:spPr>
          <a:xfrm rot="20921396">
            <a:off x="621648" y="3239852"/>
            <a:ext cx="11199446" cy="10660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err="1">
                <a:latin typeface="Lato" panose="020F0502020204030203"/>
              </a:rPr>
              <a:t>Of</a:t>
            </a:r>
            <a:r>
              <a:rPr lang="de-DE" sz="5400" dirty="0">
                <a:latin typeface="Lato" panose="020F0502020204030203"/>
              </a:rPr>
              <a:t> </a:t>
            </a:r>
            <a:r>
              <a:rPr lang="de-DE" sz="5400" dirty="0" err="1">
                <a:latin typeface="Lato" panose="020F0502020204030203"/>
              </a:rPr>
              <a:t>course</a:t>
            </a:r>
            <a:r>
              <a:rPr lang="de-DE" sz="5400" dirty="0">
                <a:latin typeface="Lato" panose="020F0502020204030203"/>
              </a:rPr>
              <a:t>, </a:t>
            </a:r>
            <a:r>
              <a:rPr lang="de-DE" sz="5400" dirty="0" err="1">
                <a:latin typeface="Lato" panose="020F0502020204030203"/>
              </a:rPr>
              <a:t>we</a:t>
            </a:r>
            <a:r>
              <a:rPr lang="de-DE" sz="5400" dirty="0">
                <a:latin typeface="Lato" panose="020F0502020204030203"/>
              </a:rPr>
              <a:t> </a:t>
            </a:r>
            <a:r>
              <a:rPr lang="de-DE" sz="5400" dirty="0" err="1">
                <a:latin typeface="Lato" panose="020F0502020204030203"/>
              </a:rPr>
              <a:t>have</a:t>
            </a:r>
            <a:r>
              <a:rPr lang="de-DE" sz="5400" dirty="0">
                <a:latin typeface="Lato" panose="020F0502020204030203"/>
              </a:rPr>
              <a:t> </a:t>
            </a:r>
            <a:r>
              <a:rPr lang="de-DE" sz="5400" dirty="0" err="1">
                <a:latin typeface="Lato" panose="020F0502020204030203"/>
              </a:rPr>
              <a:t>severe</a:t>
            </a:r>
            <a:r>
              <a:rPr lang="de-DE" sz="5400" dirty="0">
                <a:latin typeface="Lato" panose="020F0502020204030203"/>
              </a:rPr>
              <a:t> </a:t>
            </a:r>
            <a:r>
              <a:rPr lang="de-DE" sz="5400" dirty="0" err="1">
                <a:latin typeface="Lato" panose="020F0502020204030203"/>
              </a:rPr>
              <a:t>problems</a:t>
            </a:r>
            <a:r>
              <a:rPr lang="de-DE" sz="5400" dirty="0">
                <a:latin typeface="Lato" panose="020F0502020204030203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5179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79F02-80F5-CA3C-093C-0FC497D90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Parents`fears</a:t>
            </a:r>
            <a:r>
              <a:rPr lang="de-DE" dirty="0"/>
              <a:t> and real </a:t>
            </a:r>
            <a:r>
              <a:rPr lang="de-DE" dirty="0" err="1"/>
              <a:t>life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1CEB71-6BC4-EAB4-AF93-8357D196EB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6340872"/>
            <a:ext cx="12192000" cy="517128"/>
          </a:xfrm>
        </p:spPr>
        <p:txBody>
          <a:bodyPr/>
          <a:lstStyle/>
          <a:p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22ADE91-B0F4-3B82-816B-0F802425B4BD}"/>
              </a:ext>
            </a:extLst>
          </p:cNvPr>
          <p:cNvSpPr/>
          <p:nvPr/>
        </p:nvSpPr>
        <p:spPr>
          <a:xfrm>
            <a:off x="6539698" y="1743986"/>
            <a:ext cx="3333508" cy="19098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Improvement</a:t>
            </a:r>
            <a:r>
              <a:rPr lang="de-D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of</a:t>
            </a:r>
            <a:r>
              <a:rPr lang="de-D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 Patient </a:t>
            </a:r>
            <a:r>
              <a:rPr lang="de-DE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Safety</a:t>
            </a:r>
            <a:endParaRPr lang="de-DE" sz="32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77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4148907-C073-C423-B224-27C53C494CBA}"/>
              </a:ext>
            </a:extLst>
          </p:cNvPr>
          <p:cNvSpPr/>
          <p:nvPr/>
        </p:nvSpPr>
        <p:spPr>
          <a:xfrm>
            <a:off x="1981202" y="1743985"/>
            <a:ext cx="3333508" cy="1909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77"/>
              </a:rPr>
              <a:t>MDR</a:t>
            </a:r>
          </a:p>
        </p:txBody>
      </p:sp>
      <p:sp>
        <p:nvSpPr>
          <p:cNvPr id="7" name="Pfeil nach rechts 6">
            <a:extLst>
              <a:ext uri="{FF2B5EF4-FFF2-40B4-BE49-F238E27FC236}">
                <a16:creationId xmlns:a16="http://schemas.microsoft.com/office/drawing/2014/main" id="{A1F037F6-AB66-2E3C-FAA1-6A99A95028BC}"/>
              </a:ext>
            </a:extLst>
          </p:cNvPr>
          <p:cNvSpPr/>
          <p:nvPr/>
        </p:nvSpPr>
        <p:spPr>
          <a:xfrm>
            <a:off x="5575139" y="2436136"/>
            <a:ext cx="810228" cy="52552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Gewitterblitz 2">
            <a:extLst>
              <a:ext uri="{FF2B5EF4-FFF2-40B4-BE49-F238E27FC236}">
                <a16:creationId xmlns:a16="http://schemas.microsoft.com/office/drawing/2014/main" id="{F9E1897F-E85C-74C0-1A77-8C294CB4BAAE}"/>
              </a:ext>
            </a:extLst>
          </p:cNvPr>
          <p:cNvSpPr/>
          <p:nvPr/>
        </p:nvSpPr>
        <p:spPr>
          <a:xfrm>
            <a:off x="5247191" y="2107980"/>
            <a:ext cx="1215342" cy="108802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135F8D2-29A8-6D21-30AB-05F9CDDE4AB2}"/>
              </a:ext>
            </a:extLst>
          </p:cNvPr>
          <p:cNvSpPr/>
          <p:nvPr/>
        </p:nvSpPr>
        <p:spPr>
          <a:xfrm>
            <a:off x="1356169" y="3981964"/>
            <a:ext cx="2801073" cy="9491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Disturbed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chain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supply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77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20C00B0-0FC8-B40E-1E55-112A7B568F95}"/>
              </a:ext>
            </a:extLst>
          </p:cNvPr>
          <p:cNvSpPr/>
          <p:nvPr/>
        </p:nvSpPr>
        <p:spPr>
          <a:xfrm>
            <a:off x="4298066" y="3981964"/>
            <a:ext cx="2801073" cy="9491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product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streamlining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of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the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companies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77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8143C6A-A586-F64F-8414-DAA15807D291}"/>
              </a:ext>
            </a:extLst>
          </p:cNvPr>
          <p:cNvSpPr/>
          <p:nvPr/>
        </p:nvSpPr>
        <p:spPr>
          <a:xfrm>
            <a:off x="7288194" y="3981964"/>
            <a:ext cx="2801073" cy="9491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political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influence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of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health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insurance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companies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77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4E0ED0B-7840-F26A-C010-989635872933}"/>
              </a:ext>
            </a:extLst>
          </p:cNvPr>
          <p:cNvSpPr txBox="1"/>
          <p:nvPr/>
        </p:nvSpPr>
        <p:spPr>
          <a:xfrm>
            <a:off x="4298066" y="5073526"/>
            <a:ext cx="2801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clear</a:t>
            </a:r>
            <a:r>
              <a:rPr lang="de-DE" dirty="0"/>
              <a:t> </a:t>
            </a:r>
            <a:r>
              <a:rPr lang="de-DE" dirty="0" err="1"/>
              <a:t>statements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0319BF5-5689-2E57-1F01-0589FB78BF26}"/>
              </a:ext>
            </a:extLst>
          </p:cNvPr>
          <p:cNvSpPr txBox="1"/>
          <p:nvPr/>
        </p:nvSpPr>
        <p:spPr>
          <a:xfrm>
            <a:off x="7288194" y="4796527"/>
            <a:ext cx="6192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awareness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13D09E5-D0BC-B6B3-53C3-331D8985149D}"/>
              </a:ext>
            </a:extLst>
          </p:cNvPr>
          <p:cNvSpPr txBox="1"/>
          <p:nvPr/>
        </p:nvSpPr>
        <p:spPr>
          <a:xfrm>
            <a:off x="1356169" y="5071374"/>
            <a:ext cx="6748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confusing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situation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640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233C87-0313-4A2C-0898-E25113624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Act now!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E07614-77E9-59F5-33E7-9D5C9E396F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0569" y="1638815"/>
            <a:ext cx="5747796" cy="4715685"/>
          </a:xfrm>
        </p:spPr>
        <p:txBody>
          <a:bodyPr vert="horz" lIns="91440" tIns="45720" rIns="91440" bIns="45720" rtlCol="0">
            <a:noAutofit/>
          </a:bodyPr>
          <a:lstStyle/>
          <a:p>
            <a:pPr marL="457200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77"/>
              <a:ea typeface="+mn-ea"/>
              <a:cs typeface="+mn-cs"/>
            </a:endParaRPr>
          </a:p>
          <a:p>
            <a:pPr marL="457200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  <a:ea typeface="+mn-ea"/>
                <a:cs typeface="+mn-cs"/>
              </a:rPr>
              <a:t>The medical industry must show its colors: Are there devices which will be off market?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77"/>
              <a:ea typeface="+mn-ea"/>
              <a:cs typeface="+mn-cs"/>
            </a:endParaRPr>
          </a:p>
          <a:p>
            <a:pPr marL="457200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  <a:ea typeface="+mn-ea"/>
                <a:cs typeface="+mn-cs"/>
              </a:rPr>
              <a:t>Based on this results, define possible supply gaps in Europe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77"/>
              <a:ea typeface="+mn-ea"/>
              <a:cs typeface="+mn-cs"/>
            </a:endParaRPr>
          </a:p>
          <a:p>
            <a:pPr marL="457200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  <a:ea typeface="+mn-ea"/>
                <a:cs typeface="+mn-cs"/>
              </a:rPr>
              <a:t>Define the must have,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to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maintain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medical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european</a:t>
            </a: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 </a:t>
            </a:r>
            <a:r>
              <a:rPr lang="de-DE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</a:rPr>
              <a:t>standards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77"/>
                <a:ea typeface="+mn-ea"/>
                <a:cs typeface="+mn-cs"/>
              </a:rPr>
              <a:t> ! </a:t>
            </a:r>
          </a:p>
        </p:txBody>
      </p:sp>
      <p:pic>
        <p:nvPicPr>
          <p:cNvPr id="6" name="Inhaltsplatzhalter 5" descr="Ein Bild, das Person, Menschliches Gesicht, Kleidung, Lange Haare enthält.&#10;&#10;Automatisch generierte Beschreibung">
            <a:extLst>
              <a:ext uri="{FF2B5EF4-FFF2-40B4-BE49-F238E27FC236}">
                <a16:creationId xmlns:a16="http://schemas.microsoft.com/office/drawing/2014/main" id="{4772FDFE-36B8-4890-521E-B27D6FFB6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91" b="11249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281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295</Words>
  <Application>Microsoft Office PowerPoint</Application>
  <PresentationFormat>Breitbild</PresentationFormat>
  <Paragraphs>51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Courier New</vt:lpstr>
      <vt:lpstr>Franklin Gothic Medium Cond</vt:lpstr>
      <vt:lpstr>Lato</vt:lpstr>
      <vt:lpstr>Lato Light</vt:lpstr>
      <vt:lpstr>Lato Medium</vt:lpstr>
      <vt:lpstr>Montserrat SemiBold</vt:lpstr>
      <vt:lpstr>MV Boli</vt:lpstr>
      <vt:lpstr>Symbol</vt:lpstr>
      <vt:lpstr>Times</vt:lpstr>
      <vt:lpstr>Office</vt:lpstr>
      <vt:lpstr>Patients’ perspective </vt:lpstr>
      <vt:lpstr>Personal Bias</vt:lpstr>
      <vt:lpstr>Congenital heart defects in Germany</vt:lpstr>
      <vt:lpstr>But…</vt:lpstr>
      <vt:lpstr>Original Idea</vt:lpstr>
      <vt:lpstr>Do we have a stakeholder problem?</vt:lpstr>
      <vt:lpstr>Parents`fears and real life</vt:lpstr>
      <vt:lpstr>Act now!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Hofer</dc:creator>
  <cp:lastModifiedBy>Rüenbrink, Kai</cp:lastModifiedBy>
  <cp:revision>114</cp:revision>
  <dcterms:created xsi:type="dcterms:W3CDTF">2019-03-09T15:49:34Z</dcterms:created>
  <dcterms:modified xsi:type="dcterms:W3CDTF">2023-06-26T12:12:30Z</dcterms:modified>
</cp:coreProperties>
</file>